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2"/>
  </p:notesMasterIdLst>
  <p:sldIdLst>
    <p:sldId id="260" r:id="rId2"/>
    <p:sldId id="261" r:id="rId3"/>
    <p:sldId id="262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00" r:id="rId22"/>
    <p:sldId id="301" r:id="rId23"/>
    <p:sldId id="302" r:id="rId24"/>
    <p:sldId id="303" r:id="rId25"/>
    <p:sldId id="299" r:id="rId26"/>
    <p:sldId id="304" r:id="rId27"/>
    <p:sldId id="30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16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266" r:id="rId52"/>
    <p:sldId id="317" r:id="rId53"/>
    <p:sldId id="315" r:id="rId54"/>
    <p:sldId id="319" r:id="rId55"/>
    <p:sldId id="320" r:id="rId56"/>
    <p:sldId id="321" r:id="rId57"/>
    <p:sldId id="256" r:id="rId58"/>
    <p:sldId id="257" r:id="rId59"/>
    <p:sldId id="318" r:id="rId60"/>
    <p:sldId id="268" r:id="rId6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7\Desktop\diagnostique%20technique\baladi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0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7\Desktop\diagnostique%20technique\ON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7\Desktop\diagnostique%20technique\Ecl&#233;rag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>
        <c:manualLayout>
          <c:xMode val="edge"/>
          <c:yMode val="edge"/>
          <c:x val="0.34166174275521971"/>
          <c:y val="0.76580660583572202"/>
        </c:manualLayout>
      </c:layout>
      <c:txPr>
        <a:bodyPr/>
        <a:lstStyle/>
        <a:p>
          <a:pPr>
            <a:defRPr lang="fr-FR"/>
          </a:pPr>
          <a:endParaRPr lang="fr-FR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938801551879404E-2"/>
          <c:y val="0.17671473247884392"/>
          <c:w val="0.67893469640956183"/>
          <c:h val="0.76767589755076659"/>
        </c:manualLayout>
      </c:layout>
      <c:pie3DChart>
        <c:varyColors val="1"/>
        <c:ser>
          <c:idx val="0"/>
          <c:order val="0"/>
          <c:tx>
            <c:strRef>
              <c:f>'récap ttes les zones'!$B$1</c:f>
              <c:strCache>
                <c:ptCount val="1"/>
                <c:pt idx="0">
                  <c:v>نسبة التعبيد</c:v>
                </c:pt>
              </c:strCache>
            </c:strRef>
          </c:tx>
          <c:explosion val="25"/>
          <c:dPt>
            <c:idx val="0"/>
            <c:spPr>
              <a:solidFill>
                <a:srgbClr val="3CDB0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43B-4C0C-A038-2CB977C3686B}"/>
              </c:ext>
            </c:extLst>
          </c:dPt>
          <c:dPt>
            <c:idx val="1"/>
            <c:explosion val="0"/>
            <c:spPr>
              <a:solidFill>
                <a:srgbClr val="FC181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3B-4C0C-A038-2CB977C3686B}"/>
              </c:ext>
            </c:extLst>
          </c:dPt>
          <c:dLbls>
            <c:dLbl>
              <c:idx val="0"/>
              <c:layout>
                <c:manualLayout>
                  <c:x val="-0.21869644785835707"/>
                  <c:y val="9.9347398963850388E-3"/>
                </c:manualLayout>
              </c:layout>
              <c:tx>
                <c:rich>
                  <a:bodyPr/>
                  <a:lstStyle/>
                  <a:p>
                    <a:r>
                      <a:rPr lang="ar-TN" sz="1800" dirty="0">
                        <a:solidFill>
                          <a:schemeClr val="tx1"/>
                        </a:solidFill>
                      </a:rPr>
                      <a:t>44%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3B-4C0C-A038-2CB977C3686B}"/>
                </c:ext>
              </c:extLst>
            </c:dLbl>
            <c:dLbl>
              <c:idx val="1"/>
              <c:layout>
                <c:manualLayout>
                  <c:x val="0.20972547413215284"/>
                  <c:y val="-8.4177350128244871E-2"/>
                </c:manualLayout>
              </c:layout>
              <c:tx>
                <c:rich>
                  <a:bodyPr/>
                  <a:lstStyle/>
                  <a:p>
                    <a:r>
                      <a:rPr lang="ar-TN" sz="1800" dirty="0">
                        <a:solidFill>
                          <a:schemeClr val="tx1"/>
                        </a:solidFill>
                      </a:rPr>
                      <a:t>56%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3B-4C0C-A038-2CB977C36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 sz="18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'récap ttes les zones'!$A$2:$A$3</c:f>
              <c:strCache>
                <c:ptCount val="2"/>
                <c:pt idx="0">
                  <c:v>معبد</c:v>
                </c:pt>
                <c:pt idx="1">
                  <c:v>غير معبد</c:v>
                </c:pt>
              </c:strCache>
            </c:strRef>
          </c:cat>
          <c:val>
            <c:numRef>
              <c:f>'récap ttes les zones'!$B$2:$B$3</c:f>
              <c:numCache>
                <c:formatCode>0%</c:formatCode>
                <c:ptCount val="2"/>
                <c:pt idx="0">
                  <c:v>0.43000000000000038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3B-4C0C-A038-2CB977C3686B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617494310570823E-2"/>
          <c:y val="0"/>
          <c:w val="0.65649089275170824"/>
          <c:h val="0.76029470776524166"/>
        </c:manualLayout>
      </c:layout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كراء العقارات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83217</c:v>
                </c:pt>
                <c:pt idx="1">
                  <c:v>112586</c:v>
                </c:pt>
                <c:pt idx="2">
                  <c:v>87666</c:v>
                </c:pt>
                <c:pt idx="3">
                  <c:v>77701</c:v>
                </c:pt>
                <c:pt idx="4">
                  <c:v>190000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F-415D-997D-C3B587437CE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المناب من المال المشترك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825134</c:v>
                </c:pt>
                <c:pt idx="1">
                  <c:v>927163</c:v>
                </c:pt>
                <c:pt idx="2">
                  <c:v>1013784</c:v>
                </c:pt>
                <c:pt idx="3">
                  <c:v>1115162</c:v>
                </c:pt>
                <c:pt idx="4">
                  <c:v>1250000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F-415D-997D-C3B587437CE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مدخرات الاستثمار(موارد منقولة من فوائض العنوان 1)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80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EF-415D-997D-C3B587437CE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موارد أخرى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380098</c:v>
                </c:pt>
                <c:pt idx="1">
                  <c:v>177363</c:v>
                </c:pt>
                <c:pt idx="2">
                  <c:v>53858</c:v>
                </c:pt>
                <c:pt idx="3">
                  <c:v>19484</c:v>
                </c:pt>
                <c:pt idx="4">
                  <c:v>714500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EF-415D-997D-C3B587437CEF}"/>
            </c:ext>
          </c:extLst>
        </c:ser>
        <c:shape val="cone"/>
        <c:axId val="152803200"/>
        <c:axId val="152804736"/>
        <c:axId val="0"/>
      </c:bar3DChart>
      <c:catAx>
        <c:axId val="15280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52804736"/>
        <c:crosses val="autoZero"/>
        <c:auto val="1"/>
        <c:lblAlgn val="ctr"/>
        <c:lblOffset val="100"/>
      </c:catAx>
      <c:valAx>
        <c:axId val="152804736"/>
        <c:scaling>
          <c:orientation val="minMax"/>
        </c:scaling>
        <c:delete val="1"/>
        <c:axPos val="l"/>
        <c:numFmt formatCode="General" sourceLinked="1"/>
        <c:tickLblPos val="nextTo"/>
        <c:crossAx val="1528032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fr-FR"/>
          </a:p>
        </c:txPr>
      </c:legendEntry>
      <c:layout>
        <c:manualLayout>
          <c:xMode val="edge"/>
          <c:yMode val="edge"/>
          <c:x val="0.60172053685310589"/>
          <c:y val="1.157802725595786E-3"/>
          <c:w val="0.39636159018000877"/>
          <c:h val="0.55319453387708373"/>
        </c:manualLayout>
      </c:layout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>
        <c:manualLayout>
          <c:layoutTarget val="inner"/>
          <c:xMode val="edge"/>
          <c:yMode val="edge"/>
          <c:x val="3.7720245686513804E-2"/>
          <c:y val="0.14444343346678323"/>
          <c:w val="0.610542660164478"/>
          <c:h val="0.67157331065632675"/>
        </c:manualLayout>
      </c:layout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الميزانية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2639</c:v>
                </c:pt>
                <c:pt idx="1">
                  <c:v>3215</c:v>
                </c:pt>
                <c:pt idx="2">
                  <c:v>3348</c:v>
                </c:pt>
                <c:pt idx="3">
                  <c:v>3838</c:v>
                </c:pt>
                <c:pt idx="4">
                  <c:v>3736.8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78-4FDC-B6CB-49EA05E9AB5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مبلغ المناب من المال المشترك</c:v>
                </c:pt>
              </c:strCache>
            </c:strRef>
          </c:tx>
          <c:dLbls>
            <c:dLbl>
              <c:idx val="0"/>
              <c:layout>
                <c:manualLayout>
                  <c:x val="3.6080235004491402E-2"/>
                  <c:y val="-3.70367778119959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78-4FDC-B6CB-49EA05E9AB50}"/>
                </c:ext>
              </c:extLst>
            </c:dLbl>
            <c:dLbl>
              <c:idx val="1"/>
              <c:layout>
                <c:manualLayout>
                  <c:x val="3.9360256368535969E-2"/>
                  <c:y val="3.70367778119965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78-4FDC-B6CB-49EA05E9AB50}"/>
                </c:ext>
              </c:extLst>
            </c:dLbl>
            <c:dLbl>
              <c:idx val="2"/>
              <c:layout>
                <c:manualLayout>
                  <c:x val="3.2800213640446892E-2"/>
                  <c:y val="-7.40735556239904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78-4FDC-B6CB-49EA05E9AB50}"/>
                </c:ext>
              </c:extLst>
            </c:dLbl>
            <c:dLbl>
              <c:idx val="3"/>
              <c:layout>
                <c:manualLayout>
                  <c:x val="3.6080235004491291E-2"/>
                  <c:y val="-3.70367778119959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78-4FDC-B6CB-49EA05E9AB50}"/>
                </c:ext>
              </c:extLst>
            </c:dLbl>
            <c:dLbl>
              <c:idx val="4"/>
              <c:layout>
                <c:manualLayout>
                  <c:x val="5.0840331142692333E-2"/>
                  <c:y val="2.22220666871972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78-4FDC-B6CB-49EA05E9A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825.13400000000001</c:v>
                </c:pt>
                <c:pt idx="1">
                  <c:v>927.16300000000001</c:v>
                </c:pt>
                <c:pt idx="2">
                  <c:v>1013.7840000000016</c:v>
                </c:pt>
                <c:pt idx="3">
                  <c:v>1115.1619999999998</c:v>
                </c:pt>
                <c:pt idx="4">
                  <c:v>1250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78-4FDC-B6CB-49EA05E9AB50}"/>
            </c:ext>
          </c:extLst>
        </c:ser>
        <c:dLbls>
          <c:showVal val="1"/>
        </c:dLbls>
        <c:shape val="cone"/>
        <c:axId val="153030016"/>
        <c:axId val="153064576"/>
        <c:axId val="0"/>
      </c:bar3DChart>
      <c:catAx>
        <c:axId val="153030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53064576"/>
        <c:crosses val="autoZero"/>
        <c:auto val="1"/>
        <c:lblAlgn val="ctr"/>
        <c:lblOffset val="100"/>
      </c:catAx>
      <c:valAx>
        <c:axId val="153064576"/>
        <c:scaling>
          <c:orientation val="minMax"/>
        </c:scaling>
        <c:delete val="1"/>
        <c:axPos val="l"/>
        <c:numFmt formatCode="General" sourceLinked="1"/>
        <c:tickLblPos val="nextTo"/>
        <c:crossAx val="15303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0302335323865"/>
          <c:y val="0.10461314939761319"/>
          <c:w val="0.32687235073602688"/>
          <c:h val="0.24069378939540995"/>
        </c:manualLayout>
      </c:layout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التأجير العمومي</c:v>
                </c:pt>
              </c:strCache>
            </c:strRef>
          </c:tx>
          <c:cat>
            <c:numRef>
              <c:f>Feuil1!$A$2:$A$7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1506.74</c:v>
                </c:pt>
                <c:pt idx="1">
                  <c:v>1481.7449999999999</c:v>
                </c:pt>
                <c:pt idx="2">
                  <c:v>1656.8129999999999</c:v>
                </c:pt>
                <c:pt idx="3">
                  <c:v>1498.1779999999999</c:v>
                </c:pt>
                <c:pt idx="4">
                  <c:v>2000.8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D-4D58-90F5-3F4E81B54F4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وسائل المصالح</c:v>
                </c:pt>
              </c:strCache>
            </c:strRef>
          </c:tx>
          <c:cat>
            <c:numRef>
              <c:f>Feuil1!$A$2:$A$7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797.49099999999999</c:v>
                </c:pt>
                <c:pt idx="1">
                  <c:v>882.71900000000005</c:v>
                </c:pt>
                <c:pt idx="2">
                  <c:v>597.07500000000005</c:v>
                </c:pt>
                <c:pt idx="3">
                  <c:v>129.601</c:v>
                </c:pt>
                <c:pt idx="4">
                  <c:v>1047.5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4D-4D58-90F5-3F4E81B54F4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التدخل العمومي</c:v>
                </c:pt>
              </c:strCache>
            </c:strRef>
          </c:tx>
          <c:cat>
            <c:numRef>
              <c:f>Feuil1!$A$2:$A$7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201.809</c:v>
                </c:pt>
                <c:pt idx="1">
                  <c:v>233.685</c:v>
                </c:pt>
                <c:pt idx="2">
                  <c:v>314.78899999999896</c:v>
                </c:pt>
                <c:pt idx="3">
                  <c:v>70.724000000000004</c:v>
                </c:pt>
                <c:pt idx="4">
                  <c:v>300.55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4D-4D58-90F5-3F4E81B54F4A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فوائد الدين</c:v>
                </c:pt>
              </c:strCache>
            </c:strRef>
          </c:tx>
          <c:cat>
            <c:numRef>
              <c:f>Feuil1!$A$2:$A$7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Feuil1!$E$2:$E$7</c:f>
              <c:numCache>
                <c:formatCode>General</c:formatCode>
                <c:ptCount val="6"/>
                <c:pt idx="0">
                  <c:v>106.565</c:v>
                </c:pt>
                <c:pt idx="1">
                  <c:v>90.149999999999991</c:v>
                </c:pt>
                <c:pt idx="2">
                  <c:v>78.106999999999999</c:v>
                </c:pt>
                <c:pt idx="3">
                  <c:v>62.435000000000002</c:v>
                </c:pt>
                <c:pt idx="4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4D-4D58-90F5-3F4E81B54F4A}"/>
            </c:ext>
          </c:extLst>
        </c:ser>
        <c:shape val="cone"/>
        <c:axId val="154552192"/>
        <c:axId val="154553728"/>
        <c:axId val="0"/>
      </c:bar3DChart>
      <c:catAx>
        <c:axId val="154552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54553728"/>
        <c:crosses val="autoZero"/>
        <c:auto val="1"/>
        <c:lblAlgn val="ctr"/>
        <c:lblOffset val="100"/>
      </c:catAx>
      <c:valAx>
        <c:axId val="154553728"/>
        <c:scaling>
          <c:orientation val="minMax"/>
        </c:scaling>
        <c:delete val="1"/>
        <c:axPos val="l"/>
        <c:numFmt formatCode="General" sourceLinked="1"/>
        <c:tickLblPos val="nextTo"/>
        <c:crossAx val="154552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المعلوم المستخلص</c:v>
                </c:pt>
              </c:strCache>
            </c:strRef>
          </c:tx>
          <c:dLbls>
            <c:dLbl>
              <c:idx val="1"/>
              <c:layout>
                <c:manualLayout>
                  <c:x val="3.0131615847047211E-3"/>
                  <c:y val="9.11919181896873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CF-48F8-A2A7-C60D7723A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151803</c:v>
                </c:pt>
                <c:pt idx="1">
                  <c:v>209617</c:v>
                </c:pt>
                <c:pt idx="2">
                  <c:v>235059</c:v>
                </c:pt>
                <c:pt idx="3">
                  <c:v>75528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CF-48F8-A2A7-C60D7723AE4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المعلوم المعتمد بالميزانية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211196</c:v>
                </c:pt>
                <c:pt idx="1">
                  <c:v>213943</c:v>
                </c:pt>
                <c:pt idx="2">
                  <c:v>280000</c:v>
                </c:pt>
                <c:pt idx="3">
                  <c:v>280000</c:v>
                </c:pt>
                <c:pt idx="4">
                  <c:v>230000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CF-48F8-A2A7-C60D7723AE4B}"/>
            </c:ext>
          </c:extLst>
        </c:ser>
        <c:dLbls>
          <c:showVal val="1"/>
        </c:dLbls>
        <c:shape val="cone"/>
        <c:axId val="162120832"/>
        <c:axId val="162122368"/>
        <c:axId val="0"/>
      </c:bar3DChart>
      <c:catAx>
        <c:axId val="162120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62122368"/>
        <c:crosses val="autoZero"/>
        <c:auto val="1"/>
        <c:lblAlgn val="ctr"/>
        <c:lblOffset val="100"/>
      </c:catAx>
      <c:valAx>
        <c:axId val="162122368"/>
        <c:scaling>
          <c:orientation val="minMax"/>
        </c:scaling>
        <c:delete val="1"/>
        <c:axPos val="l"/>
        <c:numFmt formatCode="General" sourceLinked="1"/>
        <c:tickLblPos val="nextTo"/>
        <c:crossAx val="162120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layout>
        <c:manualLayout>
          <c:xMode val="edge"/>
          <c:yMode val="edge"/>
          <c:x val="0.32947256397637842"/>
          <c:y val="2.5000000000000001E-2"/>
        </c:manualLayout>
      </c:layout>
      <c:txPr>
        <a:bodyPr/>
        <a:lstStyle/>
        <a:p>
          <a:pPr>
            <a:defRPr sz="2800">
              <a:solidFill>
                <a:srgbClr val="FFFF00"/>
              </a:solidFill>
            </a:defRPr>
          </a:pPr>
          <a:endParaRPr lang="fr-FR"/>
        </a:p>
      </c:txPr>
    </c:title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توزيع الاعتمادات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مشاريع القرب</c:v>
                </c:pt>
                <c:pt idx="1">
                  <c:v>مشاريع مهيكلة</c:v>
                </c:pt>
                <c:pt idx="2">
                  <c:v>مشاريع إدارية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1331</c:v>
                </c:pt>
                <c:pt idx="1">
                  <c:v>564</c:v>
                </c:pt>
                <c:pt idx="2">
                  <c:v>1159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8-4E43-8FA4-89E04B22CBF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>
        <c:manualLayout>
          <c:xMode val="edge"/>
          <c:yMode val="edge"/>
          <c:x val="7.9018791741713196E-2"/>
          <c:y val="0.7408830752289417"/>
        </c:manualLayout>
      </c:layout>
      <c:txPr>
        <a:bodyPr/>
        <a:lstStyle/>
        <a:p>
          <a:pPr>
            <a:defRPr lang="fr-FR"/>
          </a:pPr>
          <a:endParaRPr lang="fr-FR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1087976387116247E-4"/>
          <c:y val="0.16993208056516249"/>
          <c:w val="0.64132684485647895"/>
          <c:h val="0.76845095204479985"/>
        </c:manualLayout>
      </c:layout>
      <c:pie3DChart>
        <c:varyColors val="1"/>
        <c:ser>
          <c:idx val="0"/>
          <c:order val="0"/>
          <c:tx>
            <c:strRef>
              <c:f>'Général ttes les zones'!$B$1</c:f>
              <c:strCache>
                <c:ptCount val="1"/>
                <c:pt idx="0">
                  <c:v>نسبة الربط بشبكة التطهير</c:v>
                </c:pt>
              </c:strCache>
            </c:strRef>
          </c:tx>
          <c:explosion val="7"/>
          <c:dPt>
            <c:idx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ACD-482C-A5FB-39340A05773D}"/>
              </c:ext>
            </c:extLst>
          </c:dPt>
          <c:dPt>
            <c:idx val="1"/>
            <c:spPr>
              <a:solidFill>
                <a:srgbClr val="E6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CD-482C-A5FB-39340A05773D}"/>
              </c:ext>
            </c:extLst>
          </c:dPt>
          <c:dLbls>
            <c:dLbl>
              <c:idx val="0"/>
              <c:layout>
                <c:manualLayout>
                  <c:x val="-0.26686038554022096"/>
                  <c:y val="1.312595968101442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41%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CD-482C-A5FB-39340A05773D}"/>
                </c:ext>
              </c:extLst>
            </c:dLbl>
            <c:dLbl>
              <c:idx val="1"/>
              <c:layout>
                <c:manualLayout>
                  <c:x val="5.6533870862379487E-2"/>
                  <c:y val="-7.2878687705530854E-2"/>
                </c:manualLayout>
              </c:layout>
              <c:tx>
                <c:rich>
                  <a:bodyPr/>
                  <a:lstStyle/>
                  <a:p>
                    <a:r>
                      <a:rPr lang="ar-TN" sz="1800" b="1" dirty="0">
                        <a:solidFill>
                          <a:schemeClr val="tx1"/>
                        </a:solidFill>
                      </a:rPr>
                      <a:t>59%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CD-482C-A5FB-39340A057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 sz="18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'Général ttes les zones'!$A$2:$A$3</c:f>
              <c:strCache>
                <c:ptCount val="2"/>
                <c:pt idx="0">
                  <c:v>مجهز </c:v>
                </c:pt>
                <c:pt idx="1">
                  <c:v>غير مجهز </c:v>
                </c:pt>
              </c:strCache>
            </c:strRef>
          </c:cat>
          <c:val>
            <c:numRef>
              <c:f>'Général ttes les zones'!$B$2:$B$3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CD-482C-A5FB-39340A05773D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>
        <c:manualLayout>
          <c:xMode val="edge"/>
          <c:yMode val="edge"/>
          <c:x val="0.16650840977879824"/>
          <c:y val="0.68831427072139251"/>
        </c:manualLayout>
      </c:layout>
      <c:txPr>
        <a:bodyPr/>
        <a:lstStyle/>
        <a:p>
          <a:pPr>
            <a:defRPr lang="fr-FR"/>
          </a:pPr>
          <a:endParaRPr lang="fr-FR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0555555555555582E-2"/>
          <c:y val="0.1791666666666667"/>
          <c:w val="0.66985769643114246"/>
          <c:h val="0.65886702007730014"/>
        </c:manualLayout>
      </c:layout>
      <c:pie3DChart>
        <c:varyColors val="1"/>
        <c:ser>
          <c:idx val="0"/>
          <c:order val="0"/>
          <c:tx>
            <c:strRef>
              <c:f>'Récap ttes les zones'!$B$1</c:f>
              <c:strCache>
                <c:ptCount val="1"/>
                <c:pt idx="0">
                  <c:v>نسبة التنوير العمومي</c:v>
                </c:pt>
              </c:strCache>
            </c:strRef>
          </c:tx>
          <c:explosion val="11"/>
          <c:dPt>
            <c:idx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54F-4616-BE7A-29B40D0C84FE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F-4616-BE7A-29B40D0C84FE}"/>
              </c:ext>
            </c:extLst>
          </c:dPt>
          <c:dLbls>
            <c:dLbl>
              <c:idx val="0"/>
              <c:layout>
                <c:manualLayout>
                  <c:x val="-0.23631408431864773"/>
                  <c:y val="-0.16322060872580205"/>
                </c:manualLayout>
              </c:layout>
              <c:tx>
                <c:rich>
                  <a:bodyPr/>
                  <a:lstStyle/>
                  <a:p>
                    <a:pPr>
                      <a:defRPr lang="fr-FR"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64%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54F-4616-BE7A-29B40D0C84FE}"/>
                </c:ext>
              </c:extLst>
            </c:dLbl>
            <c:dLbl>
              <c:idx val="1"/>
              <c:layout>
                <c:manualLayout>
                  <c:x val="0.11235927968619254"/>
                  <c:y val="2.0546057151225351E-2"/>
                </c:manualLayout>
              </c:layout>
              <c:tx>
                <c:rich>
                  <a:bodyPr/>
                  <a:lstStyle/>
                  <a:p>
                    <a:pPr>
                      <a:defRPr lang="fr-FR"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36%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4F-4616-BE7A-29B40D0C84FE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'Récap ttes les zones'!$A$2:$A$3</c:f>
              <c:strCache>
                <c:ptCount val="2"/>
                <c:pt idx="0">
                  <c:v>مجهز </c:v>
                </c:pt>
                <c:pt idx="1">
                  <c:v>غير مجهز </c:v>
                </c:pt>
              </c:strCache>
            </c:strRef>
          </c:cat>
          <c:val>
            <c:numRef>
              <c:f>'Récap ttes les zones'!$B$2:$B$3</c:f>
              <c:numCache>
                <c:formatCode>0%</c:formatCode>
                <c:ptCount val="2"/>
                <c:pt idx="0">
                  <c:v>0.65000000000000646</c:v>
                </c:pt>
                <c:pt idx="1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4F-4616-BE7A-29B40D0C84FE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lang="en-US">
                <a:solidFill>
                  <a:srgbClr val="FFFF00"/>
                </a:solidFill>
              </a:defRPr>
            </a:pPr>
            <a:r>
              <a:rPr lang="ar-TN" dirty="0">
                <a:solidFill>
                  <a:srgbClr val="FFFF00"/>
                </a:solidFill>
              </a:rPr>
              <a:t>منطقة الشعابنة </a:t>
            </a:r>
            <a:r>
              <a:rPr lang="ar-TN" dirty="0" err="1">
                <a:solidFill>
                  <a:srgbClr val="FFFF00"/>
                </a:solidFill>
              </a:rPr>
              <a:t>والسعفات</a:t>
            </a:r>
            <a:r>
              <a:rPr lang="ar-TN" dirty="0">
                <a:solidFill>
                  <a:srgbClr val="FFFF00"/>
                </a:solidFill>
              </a:rPr>
              <a:t> وأولاد إبراهيم بوبكر </a:t>
            </a:r>
          </a:p>
          <a:p>
            <a:pPr>
              <a:defRPr lang="en-US">
                <a:solidFill>
                  <a:srgbClr val="FFFF00"/>
                </a:solidFill>
              </a:defRPr>
            </a:pPr>
            <a:r>
              <a:rPr lang="ar-TN" dirty="0">
                <a:solidFill>
                  <a:srgbClr val="FFFF00"/>
                </a:solidFill>
              </a:rPr>
              <a:t>وأولاد سلامة بن محمود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6812540744621705E-2"/>
          <c:y val="0.42376816260253647"/>
          <c:w val="0.50850421077751051"/>
          <c:h val="0.4913935134147198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منطقة الشعابنة و السعفات و أولاد إبراهيم بوبكر و أولاد سلامة بن محمود</c:v>
                </c:pt>
              </c:strCache>
            </c:strRef>
          </c:tx>
          <c:explosion val="25"/>
          <c:dPt>
            <c:idx val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4C-4127-9EF1-80EBEFC8395B}"/>
              </c:ext>
            </c:extLst>
          </c:dPt>
          <c:dLbls>
            <c:dLbl>
              <c:idx val="0"/>
              <c:layout>
                <c:manualLayout>
                  <c:x val="-0.14867027559055118"/>
                  <c:y val="-8.5174165220966727E-2"/>
                </c:manualLayout>
              </c:layout>
              <c:tx>
                <c:rich>
                  <a:bodyPr/>
                  <a:lstStyle/>
                  <a:p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64</a:t>
                    </a:r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rPr>
                      <a:t>٪</a:t>
                    </a:r>
                    <a:endParaRPr lang="ar-TN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4C-4127-9EF1-80EBEFC8395B}"/>
                </c:ext>
              </c:extLst>
            </c:dLbl>
            <c:dLbl>
              <c:idx val="1"/>
              <c:layout>
                <c:manualLayout>
                  <c:x val="0.13521719160105067"/>
                  <c:y val="4.8326584051763509E-2"/>
                </c:manualLayout>
              </c:layout>
              <c:tx>
                <c:rich>
                  <a:bodyPr/>
                  <a:lstStyle/>
                  <a:p>
                    <a:pPr>
                      <a:defRPr lang="en-US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defRPr>
                    </a:pPr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rPr>
                      <a:t>36٪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4C-4127-9EF1-80EBEFC8395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معبد</c:v>
                </c:pt>
                <c:pt idx="1">
                  <c:v>غير معبد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4C-4127-9EF1-80EBEFC8395B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lang="en-US">
                <a:solidFill>
                  <a:srgbClr val="FFC000"/>
                </a:solidFill>
              </a:defRPr>
            </a:pPr>
            <a:r>
              <a:rPr lang="ar-TN" dirty="0">
                <a:solidFill>
                  <a:srgbClr val="FFC000"/>
                </a:solidFill>
              </a:rPr>
              <a:t>منطقة الغضابنة</a:t>
            </a:r>
          </a:p>
          <a:p>
            <a:pPr>
              <a:defRPr lang="en-US">
                <a:solidFill>
                  <a:srgbClr val="FFC000"/>
                </a:solidFill>
              </a:defRPr>
            </a:pPr>
            <a:r>
              <a:rPr lang="ar-TN" dirty="0">
                <a:solidFill>
                  <a:srgbClr val="FFC000"/>
                </a:solidFill>
              </a:rPr>
              <a:t> و </a:t>
            </a:r>
            <a:r>
              <a:rPr lang="ar-TN" dirty="0" err="1">
                <a:solidFill>
                  <a:srgbClr val="FFC000"/>
                </a:solidFill>
              </a:rPr>
              <a:t>السكامنة</a:t>
            </a:r>
            <a:endParaRPr lang="ar-TN" dirty="0">
              <a:solidFill>
                <a:srgbClr val="FFC000"/>
              </a:solidFill>
            </a:endParaRPr>
          </a:p>
        </c:rich>
      </c:tx>
      <c:layout>
        <c:manualLayout>
          <c:xMode val="edge"/>
          <c:yMode val="edge"/>
          <c:x val="0.26336656894623406"/>
          <c:y val="0.11069104915886969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6812540744621705E-2"/>
          <c:y val="0.42376816260253647"/>
          <c:w val="0.50850421077751051"/>
          <c:h val="0.4913935134147198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منطقة الغضابنة و السكامنة</c:v>
                </c:pt>
              </c:strCache>
            </c:strRef>
          </c:tx>
          <c:explosion val="25"/>
          <c:dPt>
            <c:idx val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AF-4390-8F74-29E11EE3D52F}"/>
              </c:ext>
            </c:extLst>
          </c:dPt>
          <c:dLbls>
            <c:dLbl>
              <c:idx val="0"/>
              <c:layout>
                <c:manualLayout>
                  <c:x val="-0.14867027559055118"/>
                  <c:y val="-8.5174165220966727E-2"/>
                </c:manualLayout>
              </c:layout>
              <c:tx>
                <c:rich>
                  <a:bodyPr/>
                  <a:lstStyle/>
                  <a:p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75</a:t>
                    </a:r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rPr>
                      <a:t>٪</a:t>
                    </a:r>
                    <a:endParaRPr lang="ar-TN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AF-4390-8F74-29E11EE3D52F}"/>
                </c:ext>
              </c:extLst>
            </c:dLbl>
            <c:dLbl>
              <c:idx val="1"/>
              <c:layout>
                <c:manualLayout>
                  <c:x val="0.12251849422542888"/>
                  <c:y val="7.8514843587816213E-2"/>
                </c:manualLayout>
              </c:layout>
              <c:tx>
                <c:rich>
                  <a:bodyPr/>
                  <a:lstStyle/>
                  <a:p>
                    <a:pPr>
                      <a:defRPr lang="en-US" b="1">
                        <a:latin typeface="Times New Roman"/>
                        <a:cs typeface="Times New Roman"/>
                      </a:defRPr>
                    </a:pPr>
                    <a:r>
                      <a:rPr lang="ar-TN" b="1" dirty="0">
                        <a:latin typeface="Times New Roman"/>
                        <a:cs typeface="Times New Roman"/>
                      </a:rPr>
                      <a:t>25٪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AF-4390-8F74-29E11EE3D52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معبد</c:v>
                </c:pt>
                <c:pt idx="1">
                  <c:v>غير معبد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AF-4390-8F74-29E11EE3D52F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lang="en-US">
                <a:solidFill>
                  <a:srgbClr val="FFFF00"/>
                </a:solidFill>
              </a:defRPr>
            </a:pPr>
            <a:r>
              <a:rPr lang="ar-TN" dirty="0">
                <a:solidFill>
                  <a:srgbClr val="FFFF00"/>
                </a:solidFill>
              </a:rPr>
              <a:t>منطقة الخمارة </a:t>
            </a:r>
            <a:r>
              <a:rPr lang="ar-TN" dirty="0" err="1">
                <a:solidFill>
                  <a:srgbClr val="FFFF00"/>
                </a:solidFill>
              </a:rPr>
              <a:t>و</a:t>
            </a:r>
            <a:r>
              <a:rPr lang="ar-TN" dirty="0">
                <a:solidFill>
                  <a:srgbClr val="FFFF00"/>
                </a:solidFill>
              </a:rPr>
              <a:t> جنان الجلاصي </a:t>
            </a:r>
            <a:r>
              <a:rPr lang="ar-TN" dirty="0" err="1">
                <a:solidFill>
                  <a:srgbClr val="FFFF00"/>
                </a:solidFill>
              </a:rPr>
              <a:t>و</a:t>
            </a:r>
            <a:r>
              <a:rPr lang="ar-TN" dirty="0">
                <a:solidFill>
                  <a:srgbClr val="FFFF00"/>
                </a:solidFill>
              </a:rPr>
              <a:t> المحامدة</a:t>
            </a:r>
          </a:p>
        </c:rich>
      </c:tx>
      <c:layout>
        <c:manualLayout>
          <c:xMode val="edge"/>
          <c:yMode val="edge"/>
          <c:x val="0.19140940062578404"/>
          <c:y val="7.379403277257969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6812540744621705E-2"/>
          <c:y val="0.42376816260253647"/>
          <c:w val="0.50850421077751051"/>
          <c:h val="0.4913935134147198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منطقة الغضابنة و السكامنة</c:v>
                </c:pt>
              </c:strCache>
            </c:strRef>
          </c:tx>
          <c:explosion val="25"/>
          <c:dPt>
            <c:idx val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B9-4AC8-828D-2AB1456CC65B}"/>
              </c:ext>
            </c:extLst>
          </c:dPt>
          <c:dLbls>
            <c:dLbl>
              <c:idx val="0"/>
              <c:layout>
                <c:manualLayout>
                  <c:x val="-0.14867027559055118"/>
                  <c:y val="-8.5174165220966727E-2"/>
                </c:manualLayout>
              </c:layout>
              <c:tx>
                <c:rich>
                  <a:bodyPr/>
                  <a:lstStyle/>
                  <a:p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70</a:t>
                    </a:r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rPr>
                      <a:t>٪</a:t>
                    </a:r>
                    <a:endParaRPr lang="ar-TN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B9-4AC8-828D-2AB1456CC65B}"/>
                </c:ext>
              </c:extLst>
            </c:dLbl>
            <c:dLbl>
              <c:idx val="1"/>
              <c:layout>
                <c:manualLayout>
                  <c:x val="0.12251849422542888"/>
                  <c:y val="7.8514843587816213E-2"/>
                </c:manualLayout>
              </c:layout>
              <c:tx>
                <c:rich>
                  <a:bodyPr/>
                  <a:lstStyle/>
                  <a:p>
                    <a:pPr>
                      <a:defRPr lang="en-US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defRPr>
                    </a:pPr>
                    <a:r>
                      <a:rPr lang="ar-TN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rPr>
                      <a:t>30٪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B9-4AC8-828D-2AB1456CC65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معبد</c:v>
                </c:pt>
                <c:pt idx="1">
                  <c:v>غير معبد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B9-4AC8-828D-2AB1456CC65B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plotArea>
      <c:layout>
        <c:manualLayout>
          <c:layoutTarget val="inner"/>
          <c:xMode val="edge"/>
          <c:yMode val="edge"/>
          <c:x val="0.13553680999578138"/>
          <c:y val="0.17132037401574787"/>
          <c:w val="0.72793622011125259"/>
          <c:h val="0.68906766732283453"/>
        </c:manualLayout>
      </c:layout>
      <c:barChart>
        <c:barDir val="col"/>
        <c:grouping val="clustered"/>
        <c:axId val="145652736"/>
        <c:axId val="145662720"/>
      </c:barChart>
      <c:catAx>
        <c:axId val="145652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45662720"/>
        <c:crosses val="autoZero"/>
        <c:auto val="1"/>
        <c:lblAlgn val="ctr"/>
        <c:lblOffset val="100"/>
      </c:catAx>
      <c:valAx>
        <c:axId val="145662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456527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موارد جبائية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1269.6669999999999</c:v>
                </c:pt>
                <c:pt idx="1">
                  <c:v>1758.8909999999998</c:v>
                </c:pt>
                <c:pt idx="2">
                  <c:v>1596.1779999999999</c:v>
                </c:pt>
                <c:pt idx="3">
                  <c:v>986.32899999999938</c:v>
                </c:pt>
                <c:pt idx="4">
                  <c:v>1582.35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8-4411-8454-34AD0029D8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موارد غير جبائية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1368.4490000000001</c:v>
                </c:pt>
                <c:pt idx="1">
                  <c:v>1217.1119999999999</c:v>
                </c:pt>
                <c:pt idx="2">
                  <c:v>1155.308</c:v>
                </c:pt>
                <c:pt idx="3">
                  <c:v>1212.347</c:v>
                </c:pt>
                <c:pt idx="4">
                  <c:v>2154.5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A8-4411-8454-34AD0029D8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A8-4411-8454-34AD0029D8B2}"/>
            </c:ext>
          </c:extLst>
        </c:ser>
        <c:axId val="152450944"/>
        <c:axId val="152452480"/>
      </c:barChart>
      <c:catAx>
        <c:axId val="15245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52452480"/>
        <c:crosses val="autoZero"/>
        <c:auto val="1"/>
        <c:lblAlgn val="ctr"/>
        <c:lblOffset val="100"/>
      </c:catAx>
      <c:valAx>
        <c:axId val="152452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15245094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>
        <c:manualLayout>
          <c:layoutTarget val="inner"/>
          <c:xMode val="edge"/>
          <c:yMode val="edge"/>
          <c:x val="8.9982278759429726E-2"/>
          <c:y val="0.14661122885211444"/>
          <c:w val="0.49059797470210542"/>
          <c:h val="0.5837180524487201"/>
        </c:manualLayout>
      </c:layout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العقارات المبنية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151.803</c:v>
                </c:pt>
                <c:pt idx="1">
                  <c:v>209.61699999999999</c:v>
                </c:pt>
                <c:pt idx="2">
                  <c:v>235.059</c:v>
                </c:pt>
                <c:pt idx="3">
                  <c:v>75.527999999999992</c:v>
                </c:pt>
                <c:pt idx="4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BD-4489-88E0-42C0049163F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الأراضي الغير مبنية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65.843999999999994</c:v>
                </c:pt>
                <c:pt idx="1">
                  <c:v>64.933999999999997</c:v>
                </c:pt>
                <c:pt idx="2">
                  <c:v>98.643000000000001</c:v>
                </c:pt>
                <c:pt idx="3">
                  <c:v>35.569000000000003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BD-4489-88E0-42C0049163F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معلوم على المؤسسات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232.15900000000002</c:v>
                </c:pt>
                <c:pt idx="1">
                  <c:v>303.43699999999865</c:v>
                </c:pt>
                <c:pt idx="2">
                  <c:v>333.61900000000031</c:v>
                </c:pt>
                <c:pt idx="3">
                  <c:v>254.238</c:v>
                </c:pt>
                <c:pt idx="4">
                  <c:v>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BD-4489-88E0-42C0049163F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لزمة الأسواق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456.40199999999896</c:v>
                </c:pt>
                <c:pt idx="1">
                  <c:v>539.52699999999948</c:v>
                </c:pt>
                <c:pt idx="2">
                  <c:v>568.59299999999996</c:v>
                </c:pt>
                <c:pt idx="3">
                  <c:v>292.10399999999993</c:v>
                </c:pt>
                <c:pt idx="4">
                  <c:v>622.34999999999854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D-4489-88E0-42C0049163F0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المعلوم الإضافي على سعر التيار الكهربائي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Feuil1!$F$2:$F$6</c:f>
              <c:numCache>
                <c:formatCode>General</c:formatCode>
                <c:ptCount val="5"/>
                <c:pt idx="0">
                  <c:v>94.60799999999999</c:v>
                </c:pt>
                <c:pt idx="1">
                  <c:v>209.80800000000036</c:v>
                </c:pt>
                <c:pt idx="2">
                  <c:v>67.509</c:v>
                </c:pt>
                <c:pt idx="3">
                  <c:v>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BD-4489-88E0-42C0049163F0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مداخيل جبائية أخرى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Feuil1!$G$2:$G$6</c:f>
              <c:numCache>
                <c:formatCode>General</c:formatCode>
                <c:ptCount val="5"/>
                <c:pt idx="0">
                  <c:v>268.851</c:v>
                </c:pt>
                <c:pt idx="1">
                  <c:v>431.56799999999993</c:v>
                </c:pt>
                <c:pt idx="2">
                  <c:v>292.755</c:v>
                </c:pt>
                <c:pt idx="3">
                  <c:v>258.58999999999969</c:v>
                </c:pt>
                <c:pt idx="4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BD-4489-88E0-42C0049163F0}"/>
            </c:ext>
          </c:extLst>
        </c:ser>
        <c:shape val="cone"/>
        <c:axId val="152577152"/>
        <c:axId val="152578688"/>
        <c:axId val="0"/>
      </c:bar3DChart>
      <c:catAx>
        <c:axId val="152577152"/>
        <c:scaling>
          <c:orientation val="minMax"/>
        </c:scaling>
        <c:delete val="1"/>
        <c:axPos val="b"/>
        <c:numFmt formatCode="General" sourceLinked="1"/>
        <c:tickLblPos val="nextTo"/>
        <c:crossAx val="152578688"/>
        <c:crosses val="autoZero"/>
        <c:auto val="1"/>
        <c:lblAlgn val="ctr"/>
        <c:lblOffset val="100"/>
      </c:catAx>
      <c:valAx>
        <c:axId val="152578688"/>
        <c:scaling>
          <c:orientation val="minMax"/>
        </c:scaling>
        <c:delete val="1"/>
        <c:axPos val="l"/>
        <c:numFmt formatCode="General" sourceLinked="1"/>
        <c:tickLblPos val="nextTo"/>
        <c:crossAx val="15257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94670263814064"/>
          <c:y val="0"/>
          <c:w val="0.41205329736186203"/>
          <c:h val="1"/>
        </c:manualLayout>
      </c:layout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0.23295</cdr:x>
      <cdr:y>0.29659</cdr:y>
    </cdr:from>
    <cdr:to>
      <cdr:x>0.38295</cdr:x>
      <cdr:y>0.37159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93455" y="1205345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ar-TN" sz="1600" b="1" dirty="0"/>
            <a:t>1159 أد</a:t>
          </a:r>
          <a:endParaRPr lang="fr-FR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83369-0D11-42BC-AB24-6DFFD9150E11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7BFFA-75F7-48A6-9B0B-D6CCE5A893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2449-1D50-4F3E-8069-F276C802984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3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703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560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634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1569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631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472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832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260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23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48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39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171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711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209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761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124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50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EFC124-5044-4CDB-A56A-73E7DBF08470}" type="datetimeFigureOut">
              <a:rPr lang="fr-FR" smtClean="0"/>
              <a:pPr/>
              <a:t>03/12/2020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DE8A9D-A13C-4B14-9395-8FBF4F00C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59556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5.jpeg"/><Relationship Id="rId7" Type="http://schemas.openxmlformats.org/officeDocument/2006/relationships/slide" Target="slide28.xml"/><Relationship Id="rId12" Type="http://schemas.openxmlformats.org/officeDocument/2006/relationships/slide" Target="slide5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52.xml"/><Relationship Id="rId5" Type="http://schemas.openxmlformats.org/officeDocument/2006/relationships/slide" Target="slide5.xml"/><Relationship Id="rId10" Type="http://schemas.openxmlformats.org/officeDocument/2006/relationships/slide" Target="slide51.xml"/><Relationship Id="rId4" Type="http://schemas.openxmlformats.org/officeDocument/2006/relationships/slide" Target="slide4.xml"/><Relationship Id="rId9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Kaouthermechri@hotmail.fr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trabelsi@gmail93.co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شابة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609600" y="1217902"/>
          <a:ext cx="10972800" cy="55239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>
                          <a:solidFill>
                            <a:srgbClr val="FFFF00"/>
                          </a:solidFill>
                        </a:rPr>
                        <a:t>الرتبة</a:t>
                      </a:r>
                      <a:endParaRPr lang="fr-F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>
                          <a:solidFill>
                            <a:srgbClr val="FFFF00"/>
                          </a:solidFill>
                        </a:rPr>
                        <a:t>نسبة التعبيد</a:t>
                      </a:r>
                      <a:endParaRPr lang="fr-F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>
                          <a:solidFill>
                            <a:srgbClr val="FFFF00"/>
                          </a:solidFill>
                        </a:rPr>
                        <a:t>طول الشبكة</a:t>
                      </a:r>
                      <a:endParaRPr lang="fr-FR" sz="1600" b="1" dirty="0">
                        <a:solidFill>
                          <a:srgbClr val="FFFF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kern="1200" dirty="0">
                          <a:solidFill>
                            <a:srgbClr val="FFFF00"/>
                          </a:solidFill>
                        </a:rPr>
                        <a:t>المنطقة</a:t>
                      </a:r>
                      <a:endParaRPr lang="fr-FR" sz="1600" b="1" kern="1200" dirty="0">
                        <a:solidFill>
                          <a:srgbClr val="FFFF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%9</a:t>
                      </a: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6590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TN" sz="1600" b="1" dirty="0">
                          <a:solidFill>
                            <a:schemeClr val="bg1"/>
                          </a:solidFill>
                        </a:rPr>
                        <a:t>منطقة وسط المدينة</a:t>
                      </a: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                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solidFill>
                            <a:schemeClr val="bg1"/>
                          </a:solidFill>
                        </a:rPr>
                        <a:t>24265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الحي الشرقي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12 740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عويدان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solidFill>
                            <a:schemeClr val="bg1"/>
                          </a:solidFill>
                        </a:rPr>
                        <a:t>17350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حي البساتين </a:t>
                      </a:r>
                      <a:r>
                        <a:rPr lang="ar-TN" sz="1600" b="1" kern="1200" dirty="0" err="1">
                          <a:solidFill>
                            <a:schemeClr val="bg1"/>
                          </a:solidFill>
                        </a:rPr>
                        <a:t>و</a:t>
                      </a: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 سيدي سالم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%49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19 585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الوهاب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solidFill>
                            <a:schemeClr val="bg1"/>
                          </a:solidFill>
                        </a:rPr>
                        <a:t>11280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المرسى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%30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10 500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الفراحتة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%28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9 150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حشاد </a:t>
                      </a:r>
                      <a:r>
                        <a:rPr lang="ar-TN" sz="1600" b="1" kern="1200" dirty="0" err="1">
                          <a:solidFill>
                            <a:schemeClr val="bg1"/>
                          </a:solidFill>
                        </a:rPr>
                        <a:t>و</a:t>
                      </a: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 الهنشير</a:t>
                      </a:r>
                      <a:endParaRPr lang="fr-FR" sz="16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%15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14 022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الشاطئ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%5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17 930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>
                          <a:solidFill>
                            <a:schemeClr val="bg1"/>
                          </a:solidFill>
                        </a:rPr>
                        <a:t>منطقة برج خديجة</a:t>
                      </a:r>
                      <a:endParaRPr lang="fr-FR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ترتيب المناطق حسب </a:t>
            </a:r>
            <a:r>
              <a:rPr lang="ar-AE" sz="4000" b="1" dirty="0">
                <a:solidFill>
                  <a:schemeClr val="tx2">
                    <a:lumMod val="50000"/>
                  </a:schemeClr>
                </a:solidFill>
              </a:rPr>
              <a:t>نسبة</a:t>
            </a:r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sz="4000" b="1" dirty="0">
                <a:solidFill>
                  <a:schemeClr val="tx2">
                    <a:lumMod val="50000"/>
                  </a:schemeClr>
                </a:solidFill>
              </a:rPr>
              <a:t>التعبيد</a:t>
            </a:r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51" y="199149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16000" y="1371600"/>
          <a:ext cx="10566400" cy="537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65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/>
                        <a:t>الرتبة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/>
                        <a:t>نسبة الربط بالشبكة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/>
                        <a:t>طول الشبكة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400" dirty="0"/>
                        <a:t>المنطقة</a:t>
                      </a: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%88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2 620 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وسط المدينة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2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%72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15 100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الحي الشرقي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3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%68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12 453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الوهاب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4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%64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4280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حشاد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الهنشير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5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%48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3 870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المرسى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5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6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</a:t>
                      </a:r>
                      <a:r>
                        <a:rPr lang="ar-TN" sz="1200" b="1" dirty="0"/>
                        <a:t>39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3940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kern="1200" dirty="0"/>
                        <a:t>منطقة عويدان</a:t>
                      </a: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00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7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%</a:t>
                      </a:r>
                      <a:r>
                        <a:rPr lang="ar-TN" sz="1200" b="1" dirty="0"/>
                        <a:t>23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3940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kern="1200" dirty="0"/>
                        <a:t>منطقة حي البساتين و سيدي سالم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8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برج خديجة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8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الشاطئ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8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منطقة الفراحتة</a:t>
                      </a:r>
                      <a:endParaRPr lang="fr-FR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ترتيب المناطق حسب </a:t>
            </a:r>
            <a:r>
              <a:rPr lang="ar-AE" sz="4000" b="1" dirty="0">
                <a:solidFill>
                  <a:schemeClr val="tx2">
                    <a:lumMod val="50000"/>
                  </a:schemeClr>
                </a:solidFill>
              </a:rPr>
              <a:t>نسبة</a:t>
            </a:r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 الربط بشبكة التطهير</a:t>
            </a:r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7600" y="5942196"/>
            <a:ext cx="914400" cy="9158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886692" y="1212274"/>
          <a:ext cx="10626513" cy="553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6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/>
                        <a:t>الرتبة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dirty="0"/>
                        <a:t>نسبة </a:t>
                      </a:r>
                      <a:r>
                        <a:rPr lang="ar-TN" sz="1600" kern="1200" dirty="0"/>
                        <a:t>التنوير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kern="1200" dirty="0"/>
                        <a:t>عدد نقاط التنوير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600" kern="1200" dirty="0"/>
                        <a:t>المنطقة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1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%93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  75</a:t>
                      </a:r>
                      <a:r>
                        <a:rPr lang="ar-TN" sz="1100" b="1" dirty="0"/>
                        <a:t>                      </a:t>
                      </a:r>
                      <a:endParaRPr lang="fr-FR" sz="1100" b="1" dirty="0"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/>
                        <a:t>منطقة وسط المدينة</a:t>
                      </a:r>
                      <a:endParaRPr lang="fr-FR" sz="1600" b="1" kern="1200" dirty="0"/>
                    </a:p>
                    <a:p>
                      <a:pPr algn="ctr" rtl="1"/>
                      <a:endParaRPr lang="fr-FR" sz="1600" b="1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2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%78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/>
                        <a:t>290</a:t>
                      </a:r>
                      <a:r>
                        <a:rPr lang="ar-TN" sz="1100" b="1" dirty="0"/>
                        <a:t>                    </a:t>
                      </a:r>
                      <a:endParaRPr lang="fr-FR" sz="1100" b="1" dirty="0">
                        <a:latin typeface="+mj-lt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/>
                        <a:t>منطقة الحي الشرقي</a:t>
                      </a:r>
                      <a:r>
                        <a:rPr lang="fr-FR" sz="1600" b="1" dirty="0"/>
                        <a:t>  </a:t>
                      </a:r>
                      <a:r>
                        <a:rPr lang="ar-TN" sz="1600" b="1" dirty="0"/>
                        <a:t>          </a:t>
                      </a:r>
                      <a:endParaRPr lang="fr-FR" sz="16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/>
                        <a:t>3</a:t>
                      </a:r>
                      <a:endParaRPr lang="fr-FR" sz="11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%7</a:t>
                      </a:r>
                      <a:r>
                        <a:rPr lang="ar-TN" sz="1100" b="1" dirty="0"/>
                        <a:t>5</a:t>
                      </a:r>
                      <a:endParaRPr lang="fr-FR" sz="11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188</a:t>
                      </a:r>
                      <a:endParaRPr lang="fr-FR" sz="1100" b="1" dirty="0">
                        <a:latin typeface="+mj-lt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/>
                        <a:t>منطقة الوهاب      </a:t>
                      </a:r>
                      <a:endParaRPr lang="fr-FR" sz="16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/>
                        <a:t>4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%7</a:t>
                      </a:r>
                      <a:r>
                        <a:rPr lang="ar-TN" sz="1100" b="1" dirty="0"/>
                        <a:t>1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100" b="1" dirty="0"/>
                        <a:t>                     126     </a:t>
                      </a:r>
                      <a:endParaRPr lang="fr-FR" sz="1100" b="1" dirty="0">
                        <a:latin typeface="+mj-lt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/>
                        <a:t>منطقة عويدان                </a:t>
                      </a:r>
                      <a:endParaRPr lang="fr-FR" sz="16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5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%70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/>
                        <a:t>99</a:t>
                      </a:r>
                      <a:r>
                        <a:rPr lang="ar-TN" sz="1100" b="1" dirty="0"/>
                        <a:t>                     </a:t>
                      </a:r>
                      <a:endParaRPr lang="fr-FR" sz="1100" b="1" dirty="0">
                        <a:latin typeface="+mj-lt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/>
                        <a:t>    منطقة المرسى  </a:t>
                      </a:r>
                      <a:endParaRPr lang="fr-FR" sz="1600" b="1" kern="1200" dirty="0"/>
                    </a:p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6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</a:t>
                      </a:r>
                      <a:r>
                        <a:rPr lang="ar-TN" sz="1100" b="1" dirty="0"/>
                        <a:t>62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kern="1200" dirty="0"/>
                        <a:t>88</a:t>
                      </a:r>
                      <a:r>
                        <a:rPr lang="ar-TN" sz="1100" b="1" kern="1200" dirty="0"/>
                        <a:t> </a:t>
                      </a:r>
                      <a:r>
                        <a:rPr lang="ar-TN" sz="1100" b="1" dirty="0"/>
                        <a:t>                   </a:t>
                      </a:r>
                      <a:endParaRPr lang="fr-FR" sz="1100" b="1" dirty="0">
                        <a:latin typeface="+mj-lt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/>
                        <a:t>منطقة حشاد </a:t>
                      </a:r>
                      <a:r>
                        <a:rPr lang="ar-TN" sz="1600" b="1" kern="1200" dirty="0" err="1"/>
                        <a:t>و</a:t>
                      </a:r>
                      <a:r>
                        <a:rPr lang="ar-TN" sz="1600" b="1" kern="1200" dirty="0"/>
                        <a:t> الهنشير</a:t>
                      </a:r>
                      <a:endParaRPr lang="fr-FR" sz="1600" b="1" kern="1200" dirty="0"/>
                    </a:p>
                    <a:p>
                      <a:pPr marL="45720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7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</a:t>
                      </a:r>
                      <a:r>
                        <a:rPr lang="ar-TN" sz="1100" b="1" dirty="0"/>
                        <a:t>57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/>
                        <a:t>145</a:t>
                      </a:r>
                      <a:r>
                        <a:rPr lang="ar-TN" sz="1100" b="1" kern="1200" dirty="0"/>
                        <a:t>                    </a:t>
                      </a:r>
                      <a:endParaRPr lang="fr-FR" sz="1100" b="1" dirty="0"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/>
                        <a:t>منطقة الشاطئ</a:t>
                      </a:r>
                      <a:endParaRPr lang="fr-FR" sz="1600" b="1" kern="1200" dirty="0"/>
                    </a:p>
                    <a:p>
                      <a:pPr algn="ctr" rtl="1"/>
                      <a:endParaRPr lang="fr-FR" sz="1600" b="1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8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</a:t>
                      </a:r>
                      <a:r>
                        <a:rPr lang="ar-TN" sz="1100" b="1" dirty="0"/>
                        <a:t>51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/>
                        <a:t>154</a:t>
                      </a:r>
                      <a:r>
                        <a:rPr lang="ar-TN" sz="1100" b="1" dirty="0"/>
                        <a:t>                   </a:t>
                      </a:r>
                      <a:endParaRPr lang="fr-FR" sz="1100" b="1" dirty="0"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b="1" kern="1200" dirty="0"/>
                        <a:t> منطقة</a:t>
                      </a:r>
                      <a:r>
                        <a:rPr lang="fr-FR" sz="1600" b="1" kern="1200" dirty="0"/>
                        <a:t> </a:t>
                      </a:r>
                      <a:r>
                        <a:rPr lang="ar-TN" sz="1600" b="1" kern="1200" dirty="0"/>
                        <a:t>حي</a:t>
                      </a:r>
                      <a:r>
                        <a:rPr lang="ar-TN" sz="1600" b="1" kern="1200" baseline="0" dirty="0"/>
                        <a:t> البساتين </a:t>
                      </a:r>
                      <a:r>
                        <a:rPr lang="ar-TN" sz="1600" b="1" kern="1200" baseline="0" dirty="0" err="1"/>
                        <a:t>و</a:t>
                      </a:r>
                      <a:r>
                        <a:rPr lang="ar-TN" sz="1600" b="1" kern="1200" dirty="0"/>
                        <a:t> سيدي سالم 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9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</a:t>
                      </a:r>
                      <a:r>
                        <a:rPr lang="ar-TN" sz="1100" b="1" dirty="0"/>
                        <a:t>41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104</a:t>
                      </a:r>
                      <a:r>
                        <a:rPr lang="ar-TN" sz="1100" b="1" dirty="0"/>
                        <a:t>                   </a:t>
                      </a:r>
                      <a:endParaRPr lang="fr-FR" sz="1100" b="1" dirty="0"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/>
                        <a:t>منطقة برج خديجة</a:t>
                      </a:r>
                      <a:endParaRPr lang="fr-FR" sz="1600" b="1" kern="1200" dirty="0"/>
                    </a:p>
                    <a:p>
                      <a:pPr algn="ctr" rtl="1"/>
                      <a:endParaRPr lang="fr-FR" sz="1600" b="1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10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%</a:t>
                      </a:r>
                      <a:r>
                        <a:rPr lang="ar-TN" sz="1100" b="1" dirty="0"/>
                        <a:t>39</a:t>
                      </a:r>
                      <a:endParaRPr lang="fr-FR" sz="1100" b="1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76</a:t>
                      </a:r>
                      <a:r>
                        <a:rPr lang="ar-TN" sz="1100" b="1" dirty="0"/>
                        <a:t>                    </a:t>
                      </a:r>
                      <a:endParaRPr lang="fr-FR" sz="1100" b="1" dirty="0"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kern="1200" dirty="0"/>
                        <a:t>منطقة الفراحتة</a:t>
                      </a:r>
                      <a:endParaRPr lang="fr-FR" sz="1600" b="1" kern="1200" dirty="0"/>
                    </a:p>
                    <a:p>
                      <a:pPr algn="ctr" rtl="1"/>
                      <a:endParaRPr lang="fr-FR" sz="1600" b="1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ترتيب المناطق حسب </a:t>
            </a:r>
            <a:r>
              <a:rPr lang="ar-AE" sz="4000" b="1" dirty="0">
                <a:solidFill>
                  <a:schemeClr val="tx2">
                    <a:lumMod val="50000"/>
                  </a:schemeClr>
                </a:solidFill>
              </a:rPr>
              <a:t>نسبة</a:t>
            </a:r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sz="4000" b="1" dirty="0">
                <a:solidFill>
                  <a:schemeClr val="tx2">
                    <a:lumMod val="50000"/>
                  </a:schemeClr>
                </a:solidFill>
              </a:rPr>
              <a:t>التنوير العمومي</a:t>
            </a:r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83367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80705"/>
            <a:ext cx="11430000" cy="2008908"/>
          </a:xfrm>
        </p:spPr>
        <p:txBody>
          <a:bodyPr/>
          <a:lstStyle/>
          <a:p>
            <a:pPr algn="r">
              <a:lnSpc>
                <a:spcPct val="150000"/>
              </a:lnSpc>
              <a:buNone/>
            </a:pPr>
            <a:r>
              <a:rPr lang="ar-TN" dirty="0"/>
              <a:t> </a:t>
            </a:r>
            <a:r>
              <a:rPr lang="ar-TN" sz="2800" dirty="0">
                <a:solidFill>
                  <a:srgbClr val="FFFF00"/>
                </a:solidFill>
              </a:rPr>
              <a:t>من خلال التشخيص الفنّي يمكن لنا ملاحظة أنّ بلدية الشابة تشكو نقصا في البنية الأساسية حيث أنّ:</a:t>
            </a:r>
            <a:r>
              <a:rPr lang="ar-TN" dirty="0"/>
              <a:t/>
            </a:r>
            <a:br>
              <a:rPr lang="ar-TN" dirty="0"/>
            </a:br>
            <a:r>
              <a:rPr lang="fr-FR" dirty="0"/>
              <a:t>    	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176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TN" sz="3600" b="1" dirty="0">
                <a:solidFill>
                  <a:schemeClr val="tx2">
                    <a:lumMod val="50000"/>
                  </a:schemeClr>
                </a:solidFill>
              </a:rPr>
              <a:t>حوصلة لأهم النقائص المتعلقة بالبنية الأساسية لمجمل المناطق</a:t>
            </a:r>
            <a:endParaRPr lang="fr-F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126424" y="3560618"/>
          <a:ext cx="3765539" cy="2915533"/>
        </p:xfrm>
        <a:graphic>
          <a:graphicData uri="http://schemas.openxmlformats.org/drawingml/2006/table">
            <a:tbl>
              <a:tblPr/>
              <a:tblGrid>
                <a:gridCol w="376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1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dirty="0"/>
                        <a:t>نسبة التعبيد بلغت حوالي </a:t>
                      </a:r>
                      <a:endParaRPr lang="fr-FR" sz="18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%</a:t>
                      </a:r>
                      <a:r>
                        <a:rPr lang="ar-TN" sz="1800" b="1" dirty="0"/>
                        <a:t>44</a:t>
                      </a:r>
                      <a:endParaRPr lang="fr-FR" sz="1800" b="1" dirty="0"/>
                    </a:p>
                  </a:txBody>
                  <a:tcPr marL="121920" marR="1219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8187618" y="3730770"/>
          <a:ext cx="3619525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367632" y="3638982"/>
          <a:ext cx="3714776" cy="2857520"/>
        </p:xfrm>
        <a:graphic>
          <a:graphicData uri="http://schemas.openxmlformats.org/drawingml/2006/table">
            <a:tbl>
              <a:tblPr/>
              <a:tblGrid>
                <a:gridCol w="371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7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T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نسبة التنوير حوالي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r>
                        <a:rPr lang="fr-FR" b="1" dirty="0"/>
                        <a:t>%</a:t>
                      </a:r>
                      <a:r>
                        <a:rPr lang="ar-T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buNone/>
                      </a:pPr>
                      <a:endParaRPr lang="fr-FR" b="1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/>
                    </a:p>
                    <a:p>
                      <a:pPr algn="r"/>
                      <a:endParaRPr lang="fr-FR" b="1" dirty="0"/>
                    </a:p>
                  </a:txBody>
                  <a:tcPr marL="121920" marR="1219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41993" y="3643290"/>
          <a:ext cx="3887152" cy="3214710"/>
        </p:xfrm>
        <a:graphic>
          <a:graphicData uri="http://schemas.openxmlformats.org/drawingml/2006/table">
            <a:tbl>
              <a:tblPr/>
              <a:tblGrid>
                <a:gridCol w="3887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4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نسبة الربط بشبكة التطهير حوالي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ar-T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b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dirty="0"/>
                        <a:t> </a:t>
                      </a:r>
                      <a:endParaRPr lang="fr-FR" sz="1800" b="1" dirty="0"/>
                    </a:p>
                    <a:p>
                      <a:pPr algn="r"/>
                      <a:endParaRPr lang="fr-FR" dirty="0"/>
                    </a:p>
                  </a:txBody>
                  <a:tcPr marL="121920" marR="1219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Graphique 14"/>
          <p:cNvGraphicFramePr/>
          <p:nvPr/>
        </p:nvGraphicFramePr>
        <p:xfrm>
          <a:off x="914400" y="3505200"/>
          <a:ext cx="342902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/>
          <p:nvPr/>
        </p:nvGraphicFramePr>
        <p:xfrm>
          <a:off x="4566797" y="4017818"/>
          <a:ext cx="3429024" cy="284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 13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17" name="Image 16" descr="شابة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907" y="221672"/>
            <a:ext cx="774664" cy="77585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228600"/>
            <a:ext cx="9753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chemeClr val="tx2">
                    <a:lumMod val="50000"/>
                  </a:schemeClr>
                </a:solidFill>
              </a:rPr>
              <a:t>أهم النقائص حسب المناطق</a:t>
            </a:r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1200" y="1066800"/>
          <a:ext cx="10477573" cy="5344985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3059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7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2060"/>
                          </a:solidFill>
                        </a:rPr>
                        <a:t>المنطقــــــــــــة</a:t>
                      </a:r>
                      <a:endParaRPr lang="fr-FR" sz="1800" b="1" kern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</a:rPr>
                        <a:t>أهــــــــــــــــم النقائـــــــــص</a:t>
                      </a:r>
                      <a:endParaRPr lang="fr-F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منطقـــة وسط المدينــــــة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حالة بعض الطرقات رديئة وتستوجـــــب التدخل العاجــــل من حيـــث التعبيـــــــد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منطقــة الحي الشــــــرقي 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المياه المستعملـــــــــة والتنويـــــــر العمومـــــــــــي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منطقة حشاد </a:t>
                      </a:r>
                      <a:r>
                        <a:rPr lang="ar-SA" sz="1300" b="1" dirty="0" err="1"/>
                        <a:t>والهنشيــــــر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المياه المستعملة، أغلب الطرقات تتطلب التدخل من حيث التعبيد والتنوير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منطقــــة</a:t>
                      </a:r>
                      <a:r>
                        <a:rPr lang="ar-TN" sz="1300" b="1" dirty="0"/>
                        <a:t> حي البساتين</a:t>
                      </a:r>
                      <a:r>
                        <a:rPr lang="ar-TN" sz="1300" b="1" baseline="0" dirty="0"/>
                        <a:t> </a:t>
                      </a:r>
                      <a:r>
                        <a:rPr lang="ar-TN" sz="1300" b="1" baseline="0" dirty="0" err="1"/>
                        <a:t>و</a:t>
                      </a:r>
                      <a:r>
                        <a:rPr lang="ar-SA" sz="1300" b="1" dirty="0"/>
                        <a:t> سيدي سالــــــــم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المياه المستعملة، إنارة عموميــــة وتعبيـــــد الطرقات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منطقــــة الوهــــــــــــــاب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الميـــــاه المستعملــــــة، وميـــــــــــــــاه الأمطـــــــار </a:t>
                      </a:r>
                      <a:endParaRPr lang="fr-FR" sz="700" b="1" dirty="0"/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نسبة كبيرة من الطرقات في حالة رديئة تتطلب التدخل العاجـــــل من حيث التعبيد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منطقــــة </a:t>
                      </a:r>
                      <a:r>
                        <a:rPr lang="ar-SA" sz="1300" b="1" dirty="0" err="1"/>
                        <a:t>عويـــــــــــــــدان</a:t>
                      </a:r>
                      <a:r>
                        <a:rPr lang="ar-SA" sz="1300" b="1" dirty="0"/>
                        <a:t> 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المياه المستعملة، الإنارة العمومية وتعبيد الطرقــــات 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منطقـــة </a:t>
                      </a:r>
                      <a:r>
                        <a:rPr lang="ar-SA" sz="1300" b="1" dirty="0" err="1"/>
                        <a:t>الفراحتــــــــــــــة</a:t>
                      </a:r>
                      <a:r>
                        <a:rPr lang="ar-SA" sz="1300" b="1" dirty="0"/>
                        <a:t> 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المياه المستعملة، تعبيد الطرقات وتنوير عمومـــــــي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منطقـــة الشاطــــــــــــــئ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تصريف المياه المستعملة، تعبيد الطرقات وتنوير عمومـــــــي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منطقــة برج خديجـــــــــة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/>
                        <a:t> تصريف المياه المستعملة، تعبيد الطرقات وتنوير عمومــــــي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9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dirty="0"/>
                        <a:t>منطقــــة المرســــــــــــــى</a:t>
                      </a:r>
                      <a:endParaRPr lang="fr-FR" sz="7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TN" sz="1300" b="1" dirty="0"/>
                        <a:t> </a:t>
                      </a:r>
                      <a:r>
                        <a:rPr lang="ar-SA" sz="1300" b="1" dirty="0"/>
                        <a:t>تصريف المياه المستعملة، تعبيــــــــــــد الطـــــــــــــــــــرقات</a:t>
                      </a:r>
                      <a:endParaRPr lang="fr-FR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03" marR="5480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5" name="Image 4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61" y="199149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3166872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TN" dirty="0"/>
              <a:t> </a:t>
            </a:r>
            <a:r>
              <a:rPr lang="ar-TN" sz="3500" b="1" dirty="0">
                <a:solidFill>
                  <a:schemeClr val="accent6">
                    <a:lumMod val="50000"/>
                  </a:schemeClr>
                </a:solidFill>
              </a:rPr>
              <a:t>المنطقة الأولى: </a:t>
            </a:r>
            <a:r>
              <a:rPr lang="ar-TN" sz="3500" dirty="0">
                <a:solidFill>
                  <a:schemeClr val="tx1"/>
                </a:solidFill>
              </a:rPr>
              <a:t>منطقة الشعابنة و السعفات وأولاد إبراهيم </a:t>
            </a:r>
          </a:p>
          <a:p>
            <a:pPr algn="r" rtl="1">
              <a:buNone/>
            </a:pPr>
            <a:r>
              <a:rPr lang="ar-TN" sz="3500" dirty="0">
                <a:solidFill>
                  <a:schemeClr val="tx1"/>
                </a:solidFill>
              </a:rPr>
              <a:t>                    بوبكر وأولاد سلامة بن محمود.</a:t>
            </a:r>
          </a:p>
          <a:p>
            <a:pPr algn="r" rtl="1">
              <a:buNone/>
            </a:pPr>
            <a:endParaRPr lang="ar-TN" sz="3500" dirty="0">
              <a:solidFill>
                <a:schemeClr val="tx1"/>
              </a:solidFill>
            </a:endParaRPr>
          </a:p>
          <a:p>
            <a:pPr algn="r" rtl="1">
              <a:buNone/>
            </a:pPr>
            <a:r>
              <a:rPr lang="ar-TN" sz="3500" b="1" dirty="0">
                <a:solidFill>
                  <a:schemeClr val="tx1"/>
                </a:solidFill>
              </a:rPr>
              <a:t> </a:t>
            </a:r>
            <a:r>
              <a:rPr lang="ar-TN" sz="3500" b="1" dirty="0">
                <a:solidFill>
                  <a:schemeClr val="accent6">
                    <a:lumMod val="50000"/>
                  </a:schemeClr>
                </a:solidFill>
              </a:rPr>
              <a:t>المنطقة الثانية: </a:t>
            </a:r>
            <a:r>
              <a:rPr lang="ar-TN" sz="3500" dirty="0">
                <a:solidFill>
                  <a:schemeClr val="tx1"/>
                </a:solidFill>
              </a:rPr>
              <a:t>منطقة الغضابنة والسكامنة.</a:t>
            </a:r>
          </a:p>
          <a:p>
            <a:pPr algn="r" rtl="1">
              <a:buNone/>
            </a:pPr>
            <a:endParaRPr lang="ar-TN" sz="3500" dirty="0">
              <a:solidFill>
                <a:schemeClr val="tx1"/>
              </a:solidFill>
            </a:endParaRPr>
          </a:p>
          <a:p>
            <a:pPr algn="r" rtl="1">
              <a:buNone/>
            </a:pPr>
            <a:r>
              <a:rPr lang="ar-TN" sz="3500" b="1" dirty="0">
                <a:solidFill>
                  <a:schemeClr val="tx1"/>
                </a:solidFill>
              </a:rPr>
              <a:t> </a:t>
            </a:r>
            <a:r>
              <a:rPr lang="ar-TN" sz="3500" b="1" dirty="0">
                <a:solidFill>
                  <a:schemeClr val="accent6">
                    <a:lumMod val="50000"/>
                  </a:schemeClr>
                </a:solidFill>
              </a:rPr>
              <a:t>المنطقة الثالثة:</a:t>
            </a:r>
            <a:r>
              <a:rPr lang="ar-TN" sz="3500" b="1" dirty="0">
                <a:solidFill>
                  <a:schemeClr val="tx1"/>
                </a:solidFill>
              </a:rPr>
              <a:t> </a:t>
            </a:r>
            <a:r>
              <a:rPr lang="ar-TN" sz="3500" dirty="0">
                <a:solidFill>
                  <a:schemeClr val="tx1"/>
                </a:solidFill>
              </a:rPr>
              <a:t>منطقة الخمارة وجنان الجلاصي  والمحامدة</a:t>
            </a:r>
            <a:r>
              <a:rPr lang="ar-TN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211" y="285728"/>
            <a:ext cx="10972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TN" b="1" dirty="0">
                <a:solidFill>
                  <a:schemeClr val="tx2">
                    <a:lumMod val="50000"/>
                  </a:schemeClr>
                </a:solidFill>
              </a:rPr>
              <a:t>التقسيم الترابي لمناطق التوسع ببلدية الشابة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688" y="5366895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5193" y="0"/>
            <a:ext cx="8534400" cy="15070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TN" dirty="0">
                <a:solidFill>
                  <a:schemeClr val="tx2">
                    <a:lumMod val="50000"/>
                  </a:schemeClr>
                </a:solidFill>
              </a:rPr>
              <a:t>منطقة الشعابنة و السعفات وأولاد إبراهيم بوبكر وأولاد سلامة بن محمود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62400" y="1571589"/>
          <a:ext cx="4775200" cy="5071009"/>
        </p:xfrm>
        <a:graphic>
          <a:graphicData uri="http://schemas.openxmlformats.org/presentationml/2006/ole">
            <p:oleObj spid="_x0000_s1034" name="Acrobat Document" r:id="rId3" imgW="10684800" imgH="15149520" progId="AcroExch.Document.7">
              <p:embed/>
            </p:oleObj>
          </a:graphicData>
        </a:graphic>
      </p:graphicFrame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051" y="199149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TN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TN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ar-TN" dirty="0">
                <a:solidFill>
                  <a:schemeClr val="tx2">
                    <a:lumMod val="50000"/>
                  </a:schemeClr>
                </a:solidFill>
              </a:rPr>
              <a:t>منطقة الغضابنة والسكامنة</a:t>
            </a:r>
            <a:br>
              <a:rPr lang="ar-TN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16001" y="990600"/>
          <a:ext cx="5177367" cy="5495925"/>
        </p:xfrm>
        <a:graphic>
          <a:graphicData uri="http://schemas.openxmlformats.org/presentationml/2006/ole">
            <p:oleObj spid="_x0000_s2066" name="Acrobat Document" r:id="rId3" imgW="8019048" imgH="11342857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86501" y="928671"/>
          <a:ext cx="5238787" cy="5563313"/>
        </p:xfrm>
        <a:graphic>
          <a:graphicData uri="http://schemas.openxmlformats.org/presentationml/2006/ole">
            <p:oleObj spid="_x0000_s2067" name="Acrobat Document" r:id="rId4" imgW="10684800" imgH="15149520" progId="AcroExch.Document.7">
              <p:embed/>
            </p:oleObj>
          </a:graphicData>
        </a:graphic>
      </p:graphicFrame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35167" cy="9366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972800" cy="9239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TN" sz="4000" dirty="0">
                <a:solidFill>
                  <a:schemeClr val="tx2">
                    <a:lumMod val="50000"/>
                  </a:schemeClr>
                </a:solidFill>
              </a:rPr>
              <a:t>منطقة الخمارة وجنان الجلاصي  والمحامدة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62400" y="1295400"/>
          <a:ext cx="5124467" cy="5441912"/>
        </p:xfrm>
        <a:graphic>
          <a:graphicData uri="http://schemas.openxmlformats.org/presentationml/2006/ole">
            <p:oleObj spid="_x0000_s3082" name="Acrobat Document" r:id="rId3" imgW="10684800" imgH="15149520" progId="AcroExch.Document.7">
              <p:embed/>
            </p:oleObj>
          </a:graphicData>
        </a:graphic>
      </p:graphicFrame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152400"/>
            <a:ext cx="94488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TN" b="1" dirty="0">
                <a:solidFill>
                  <a:schemeClr val="tx2">
                    <a:lumMod val="50000"/>
                  </a:schemeClr>
                </a:solidFill>
              </a:rPr>
              <a:t>جرد وتشخيص شبكة الطرقات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8001013" y="1214422"/>
          <a:ext cx="400052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3809984" y="1357298"/>
          <a:ext cx="400052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0" y="1926637"/>
          <a:ext cx="400052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191515" y="478632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طول شبكة الطرقات : 17</a:t>
            </a:r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كم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91515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TN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نسبة الطرقات المعبدة: 64</a:t>
            </a:r>
            <a:r>
              <a:rPr lang="ar-TN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٪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95736" y="500063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طول شبكة الطرقات : 20 كم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95736" y="54292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TN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نسبة الطرقات المعبدة : 75</a:t>
            </a:r>
            <a:r>
              <a:rPr lang="ar-TN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٪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09" y="564357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TN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نسبة الطرقات المعبدة : 70</a:t>
            </a:r>
            <a:r>
              <a:rPr lang="ar-TN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٪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709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طول شبكة الطرقات : 13 كم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5" name="Image 14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16" name="Image 15" descr="شابة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051" y="199149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190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48692" y="3574472"/>
            <a:ext cx="8921461" cy="2145268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4000" b="1" dirty="0"/>
              <a:t>الجلسة العامة التشاركية عن بعد بالشراكة مع منظمات المجتمع المدني</a:t>
            </a:r>
            <a:endParaRPr lang="fr-FR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43445" y="5665642"/>
            <a:ext cx="1014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TN" sz="3200" b="1" dirty="0"/>
              <a:t>الشابة في 04 ديسمبر 2020 على الساعة 15 مساءا</a:t>
            </a:r>
            <a:endParaRPr lang="fr-FR" sz="3200" b="1" dirty="0"/>
          </a:p>
        </p:txBody>
      </p:sp>
      <p:pic>
        <p:nvPicPr>
          <p:cNvPr id="8" name="Image 7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4" y="180108"/>
            <a:ext cx="1774207" cy="181229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17600" y="1371600"/>
          <a:ext cx="10001320" cy="417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5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24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583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الرتبة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نسبة التعبيد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طول الشبكة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المنطقة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6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1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75</a:t>
                      </a:r>
                      <a:r>
                        <a:rPr lang="ar-TN" b="1" dirty="0">
                          <a:latin typeface="Times New Roman"/>
                          <a:cs typeface="Times New Roman"/>
                        </a:rPr>
                        <a:t>٪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20 كلم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80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2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b="1" dirty="0"/>
                        <a:t>70</a:t>
                      </a:r>
                      <a:r>
                        <a:rPr lang="ar-TN" b="1" dirty="0">
                          <a:latin typeface="Times New Roman"/>
                          <a:cs typeface="Times New Roman"/>
                        </a:rPr>
                        <a:t>٪</a:t>
                      </a:r>
                      <a:endParaRPr lang="en-US" b="1" dirty="0"/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13 كلم 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32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3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b="1" dirty="0"/>
                        <a:t>64</a:t>
                      </a:r>
                      <a:r>
                        <a:rPr lang="ar-TN" b="1" dirty="0">
                          <a:latin typeface="Times New Roman"/>
                          <a:cs typeface="Times New Roman"/>
                        </a:rPr>
                        <a:t>٪</a:t>
                      </a:r>
                      <a:endParaRPr lang="en-US" b="1" dirty="0"/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b="1" dirty="0"/>
                        <a:t>17 كلم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23200" y="2133600"/>
            <a:ext cx="310803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منطقة الغضابنة والسكامنة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0" y="2971801"/>
            <a:ext cx="245932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منطقة الخمارة وجنان</a:t>
            </a:r>
          </a:p>
          <a:p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 الجلاصي  والمحامدة</a:t>
            </a:r>
            <a:endParaRPr lang="en-US" b="1" dirty="0" err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3200" y="3962400"/>
            <a:ext cx="304802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منطقة الشعابنة </a:t>
            </a:r>
          </a:p>
          <a:p>
            <a:pPr algn="ctr"/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و السعفات وأولاد إبراهيم  بوبكر وأولاد سلامة</a:t>
            </a:r>
          </a:p>
          <a:p>
            <a:pPr algn="ctr"/>
            <a:r>
              <a:rPr lang="ar-TN" b="1" dirty="0">
                <a:ln w="50800"/>
                <a:solidFill>
                  <a:schemeClr val="bg1">
                    <a:shade val="50000"/>
                  </a:schemeClr>
                </a:solidFill>
              </a:rPr>
              <a:t> بن محمود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0" y="304800"/>
            <a:ext cx="844974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ترتيب المناطق حسب نسبة التعبيد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 10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6019800"/>
            <a:ext cx="695348" cy="695348"/>
          </a:xfrm>
          <a:prstGeom prst="rect">
            <a:avLst/>
          </a:prstGeom>
        </p:spPr>
      </p:pic>
      <p:pic>
        <p:nvPicPr>
          <p:cNvPr id="10" name="Image 9" descr="شابة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051" y="199149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29491" y="304800"/>
            <a:ext cx="10972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b="1" i="1" dirty="0">
                <a:solidFill>
                  <a:srgbClr val="002060"/>
                </a:solidFill>
                <a:latin typeface="Algerian" pitchFamily="82" charset="0"/>
                <a:cs typeface="+mj-cs"/>
              </a:rPr>
              <a:t>برنامج تعبيد المسالك الريفية ببلدية الشابة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1156855"/>
            <a:ext cx="64008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برنامج المجلس الجهوي لسنة 2017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8000" y="1828801"/>
          <a:ext cx="11277600" cy="1828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9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1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2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14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kern="1200" dirty="0"/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kern="1200" dirty="0"/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kern="1200" dirty="0"/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kern="1200" dirty="0"/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kern="1200" dirty="0" err="1"/>
                        <a:t>إسم</a:t>
                      </a:r>
                      <a:r>
                        <a:rPr lang="ar-TN" sz="1400" kern="1200" dirty="0"/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66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الإنجاز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مسلك أولاد سلامة بن محمود بالسعفات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بصدد الإنجاز</a:t>
                      </a:r>
                      <a:endParaRPr lang="en-US" sz="1400" b="1" dirty="0"/>
                    </a:p>
                    <a:p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1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 - مركز </a:t>
                      </a:r>
                      <a:r>
                        <a:rPr lang="ar-TN" sz="1400" b="1" dirty="0" err="1"/>
                        <a:t>التربصات</a:t>
                      </a:r>
                      <a:r>
                        <a:rPr lang="ar-TN" sz="1400" b="1" dirty="0"/>
                        <a:t> </a:t>
                      </a:r>
                      <a:r>
                        <a:rPr lang="ar-TN" sz="1400" b="1" dirty="0" err="1"/>
                        <a:t>بالدويرة</a:t>
                      </a:r>
                      <a:r>
                        <a:rPr lang="ar-TN" sz="1400" b="1" dirty="0"/>
                        <a:t>М</a:t>
                      </a:r>
                      <a:r>
                        <a:rPr lang="az-Cyrl-AZ" sz="1400" b="1" dirty="0"/>
                        <a:t>С</a:t>
                      </a:r>
                      <a:r>
                        <a:rPr lang="ar-TN" sz="1400" b="1" dirty="0"/>
                        <a:t>  مسلك 82 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02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22218" y="3810000"/>
            <a:ext cx="1066338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 برنامج المجلس الجهوي لسنة  2020 (تهيئة المسالك)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08000" y="4419600"/>
          <a:ext cx="11277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9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1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2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6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إسم</a:t>
                      </a:r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الإعلان عن طلب العروض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1.1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نهج الخرطوم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الإعلان عن طلب العروض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0.8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 نهج الفراحتة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02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Image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10" name="Image 9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6" y="166255"/>
            <a:ext cx="732888" cy="73401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44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16000" y="685800"/>
          <a:ext cx="1066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إسم</a:t>
                      </a:r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إعداد ملفات طلب العروض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0.8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نهج</a:t>
                      </a:r>
                      <a:r>
                        <a:rPr lang="ar-TN" sz="1400" b="1" baseline="0" dirty="0"/>
                        <a:t> خالد </a:t>
                      </a:r>
                      <a:r>
                        <a:rPr lang="ar-TN" sz="1400" b="1" baseline="0" dirty="0" err="1"/>
                        <a:t>إبن</a:t>
                      </a:r>
                      <a:r>
                        <a:rPr lang="ar-TN" sz="1400" b="1" baseline="0" dirty="0"/>
                        <a:t> الوليد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طارق </a:t>
                      </a:r>
                      <a:r>
                        <a:rPr lang="ar-TN" sz="1400" b="1" baseline="0" dirty="0" err="1"/>
                        <a:t>إبن</a:t>
                      </a:r>
                      <a:r>
                        <a:rPr lang="ar-TN" sz="1400" b="1" baseline="0" dirty="0"/>
                        <a:t> زياد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إعداد ملفات طلب العروض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0.7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مسلك </a:t>
                      </a:r>
                      <a:r>
                        <a:rPr lang="ar-TN" sz="1400" b="1" dirty="0" err="1"/>
                        <a:t>الأفراج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02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بصدد</a:t>
                      </a:r>
                      <a:r>
                        <a:rPr lang="ar-TN" sz="1400" b="1" baseline="0" dirty="0"/>
                        <a:t> إعداد ملفات طلب العروض</a:t>
                      </a:r>
                      <a:endParaRPr lang="en-US" sz="1400" b="1" dirty="0"/>
                    </a:p>
                    <a:p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0.8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ثلاثة</a:t>
                      </a:r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 أنهج رابطة </a:t>
                      </a:r>
                      <a:r>
                        <a:rPr lang="ar-TN" sz="1400" b="1" baseline="0" dirty="0" err="1">
                          <a:latin typeface="Times New Roman"/>
                          <a:cs typeface="Times New Roman"/>
                        </a:rPr>
                        <a:t>ط</a:t>
                      </a:r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 ج 82 </a:t>
                      </a:r>
                      <a:r>
                        <a:rPr lang="ar-TN" sz="1400" b="1" baseline="0" dirty="0" err="1">
                          <a:latin typeface="Times New Roman"/>
                          <a:cs typeface="Times New Roman"/>
                        </a:rPr>
                        <a:t>و</a:t>
                      </a:r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 مسلك </a:t>
                      </a:r>
                      <a:r>
                        <a:rPr lang="ar-TN" sz="1400" b="1" baseline="0" dirty="0" err="1">
                          <a:latin typeface="Times New Roman"/>
                          <a:cs typeface="Times New Roman"/>
                        </a:rPr>
                        <a:t>السكامنة</a:t>
                      </a:r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( نهج حومة </a:t>
                      </a:r>
                      <a:r>
                        <a:rPr lang="ar-TN" sz="1400" b="1" baseline="0" dirty="0" err="1">
                          <a:latin typeface="Times New Roman"/>
                          <a:cs typeface="Times New Roman"/>
                        </a:rPr>
                        <a:t>السماعلة</a:t>
                      </a:r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03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17600" y="152400"/>
            <a:ext cx="10668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 برنامج المجلس </a:t>
            </a:r>
            <a:r>
              <a:rPr lang="ar-TN" sz="2800" b="1" dirty="0" err="1">
                <a:solidFill>
                  <a:schemeClr val="accent4">
                    <a:lumMod val="75000"/>
                  </a:schemeClr>
                </a:solidFill>
              </a:rPr>
              <a:t>الجهوي</a:t>
            </a:r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 لسنة  2020 (تهيئة </a:t>
            </a:r>
            <a:r>
              <a:rPr lang="ar-TN" sz="2800" b="1" dirty="0" err="1">
                <a:solidFill>
                  <a:schemeClr val="accent4">
                    <a:lumMod val="75000"/>
                  </a:schemeClr>
                </a:solidFill>
              </a:rPr>
              <a:t>و</a:t>
            </a:r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 تعبيد المسالك)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6800" y="3200400"/>
            <a:ext cx="9347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 برنامج الصيانة الدورية للمسالك الريفية لسنة 2019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914400" y="3810000"/>
          <a:ext cx="1066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إسم</a:t>
                      </a:r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الإنجاز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بناء طبقات الطريق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إعادة التعبيد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2.4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مسلك الخمارة-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الغضابنة</a:t>
                      </a:r>
                      <a:r>
                        <a:rPr lang="ar-TN" sz="1400" b="1" baseline="0" dirty="0"/>
                        <a:t>- </a:t>
                      </a:r>
                      <a:r>
                        <a:rPr lang="ar-TN" sz="1400" b="1" baseline="0" dirty="0" err="1"/>
                        <a:t>السكامنة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16000" y="5334000"/>
          <a:ext cx="1066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إسم</a:t>
                      </a:r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الإعلان عن طلب العروض.آخر أجل لقبول العروض </a:t>
                      </a:r>
                    </a:p>
                    <a:p>
                      <a:pPr algn="ctr"/>
                      <a:r>
                        <a:rPr lang="ar-TN" sz="1400" b="1" dirty="0"/>
                        <a:t>( 20/10/2020)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الردم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 طبقات الطريق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تعبيد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9.3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    مسلك </a:t>
                      </a:r>
                      <a:r>
                        <a:rPr lang="ar-TN" sz="1400" b="1" dirty="0" err="1"/>
                        <a:t>الحقاف</a:t>
                      </a:r>
                      <a:r>
                        <a:rPr lang="ar-TN" sz="1400" b="1" dirty="0"/>
                        <a:t> 2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70400" y="4800600"/>
            <a:ext cx="72136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 المخطط الثالث عشر جزء 01 القسط الأول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11" name="Image 10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6" y="166255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88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8800" y="228600"/>
            <a:ext cx="7620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المخطط الثالث عشر الجزء 01 القسط الثاني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20800" y="762000"/>
          <a:ext cx="10668000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إسم</a:t>
                      </a:r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بصدد الدراسة على مستوى</a:t>
                      </a:r>
                      <a:r>
                        <a:rPr lang="ar-TN" sz="1400" b="1" baseline="0" dirty="0"/>
                        <a:t> مركزي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الردم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 طبقات الطريق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تعبيد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8.5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مسلك </a:t>
                      </a:r>
                      <a:r>
                        <a:rPr lang="ar-TN" sz="1400" b="1" dirty="0" err="1"/>
                        <a:t>هنشير</a:t>
                      </a:r>
                      <a:r>
                        <a:rPr lang="ar-TN" sz="1400" b="1" dirty="0"/>
                        <a:t> الجمل ( </a:t>
                      </a:r>
                      <a:r>
                        <a:rPr lang="ar-TN" sz="1400" b="1" dirty="0" err="1"/>
                        <a:t>هنشير</a:t>
                      </a:r>
                      <a:r>
                        <a:rPr lang="ar-TN" sz="1400" b="1" dirty="0"/>
                        <a:t> </a:t>
                      </a:r>
                      <a:r>
                        <a:rPr lang="ar-TN" sz="1400" b="1" dirty="0" err="1"/>
                        <a:t>يزة</a:t>
                      </a:r>
                      <a:r>
                        <a:rPr lang="ar-TN" sz="1400" b="1" dirty="0"/>
                        <a:t>)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19200" y="2362200"/>
          <a:ext cx="10668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وضعية المشروع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نوعية الأشغال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الطول</a:t>
                      </a:r>
                    </a:p>
                    <a:p>
                      <a:pPr marL="0" algn="ctr" defTabSz="914400" rtl="0" eaLnBrk="1" latinLnBrk="0" hangingPunct="1"/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(كلم)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TN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إسم</a:t>
                      </a:r>
                      <a:r>
                        <a:rPr lang="ar-TN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المسلك المتداول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ع/ر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بصدد إعلان طلب العروض الدراسة</a:t>
                      </a:r>
                      <a:r>
                        <a:rPr lang="ar-TN" sz="1400" b="1" baseline="0" dirty="0"/>
                        <a:t> على مستوى مركزي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</a:t>
                      </a:r>
                    </a:p>
                    <a:p>
                      <a:pPr algn="ctr"/>
                      <a:r>
                        <a:rPr lang="ar-TN" sz="1400" b="1" baseline="0" dirty="0"/>
                        <a:t> و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4.2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بئر </a:t>
                      </a:r>
                      <a:r>
                        <a:rPr lang="ar-TN" sz="1400" b="1" dirty="0" err="1"/>
                        <a:t>الشايب</a:t>
                      </a:r>
                      <a:r>
                        <a:rPr lang="ar-TN" sz="1400" b="1" dirty="0"/>
                        <a:t> من </a:t>
                      </a:r>
                      <a:r>
                        <a:rPr lang="ar-TN" sz="1400" b="1" dirty="0" err="1"/>
                        <a:t>الدويرة</a:t>
                      </a:r>
                      <a:r>
                        <a:rPr lang="ar-TN" sz="1400" b="1" dirty="0"/>
                        <a:t> خلف مركز </a:t>
                      </a:r>
                      <a:r>
                        <a:rPr lang="ar-TN" sz="1400" b="1" dirty="0" err="1"/>
                        <a:t>الإصطياف</a:t>
                      </a:r>
                      <a:r>
                        <a:rPr lang="ar-TN" sz="1400" b="1" baseline="0" dirty="0"/>
                        <a:t> </a:t>
                      </a:r>
                    </a:p>
                    <a:p>
                      <a:pPr algn="ctr"/>
                      <a:r>
                        <a:rPr lang="ar-TN" sz="1400" b="1" baseline="0" dirty="0"/>
                        <a:t>ربط بمستوصف بئر </a:t>
                      </a:r>
                      <a:r>
                        <a:rPr lang="ar-TN" sz="1400" b="1" baseline="0" dirty="0" err="1"/>
                        <a:t>الشايب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01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بصدد إعلان طلب  العروض لدراسة على مستولى</a:t>
                      </a:r>
                      <a:r>
                        <a:rPr lang="ar-TN" sz="1400" b="1" baseline="0" dirty="0"/>
                        <a:t> مركزي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</a:t>
                      </a:r>
                    </a:p>
                    <a:p>
                      <a:pPr algn="ctr"/>
                      <a:r>
                        <a:rPr lang="ar-TN" sz="1400" b="1" baseline="0" dirty="0"/>
                        <a:t> و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1.7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أولاد شرف الدين وصولا إلى نهج </a:t>
                      </a:r>
                      <a:r>
                        <a:rPr lang="ar-TN" sz="1400" b="1" dirty="0" err="1"/>
                        <a:t>قبودية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02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dirty="0"/>
                        <a:t>بصدد</a:t>
                      </a:r>
                      <a:r>
                        <a:rPr lang="ar-TN" sz="1400" b="1" baseline="0" dirty="0"/>
                        <a:t> إعلان طلب  العروض الدراسة على مستوى مركزي</a:t>
                      </a:r>
                      <a:endParaRPr lang="en-US" sz="1400" b="1" dirty="0"/>
                    </a:p>
                    <a:p>
                      <a:pPr algn="r"/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الردم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طبقات الطريق </a:t>
                      </a:r>
                    </a:p>
                    <a:p>
                      <a:pPr algn="ctr"/>
                      <a:r>
                        <a:rPr lang="ar-TN" sz="1400" b="1" baseline="0" dirty="0"/>
                        <a:t>و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3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عويدان من </a:t>
                      </a:r>
                      <a:r>
                        <a:rPr lang="ar-TN" sz="1400" b="1" dirty="0" err="1">
                          <a:latin typeface="Times New Roman"/>
                          <a:cs typeface="Times New Roman"/>
                        </a:rPr>
                        <a:t>الحراتلية</a:t>
                      </a:r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 مرورا بدار </a:t>
                      </a:r>
                      <a:r>
                        <a:rPr lang="ar-TN" sz="1400" b="1" dirty="0" err="1">
                          <a:latin typeface="Times New Roman"/>
                          <a:cs typeface="Times New Roman"/>
                        </a:rPr>
                        <a:t>بادة</a:t>
                      </a:r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 وصولا خلف مدرسة</a:t>
                      </a:r>
                      <a:r>
                        <a:rPr lang="ar-TN" sz="1400" b="1" baseline="0" dirty="0">
                          <a:latin typeface="Times New Roman"/>
                          <a:cs typeface="Times New Roman"/>
                        </a:rPr>
                        <a:t> الفراحتة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03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بصدد إعلان طلب العروض الدراسة على مستوى مركزي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الردم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 طبقات الطريق</a:t>
                      </a:r>
                    </a:p>
                    <a:p>
                      <a:pPr algn="ctr"/>
                      <a:r>
                        <a:rPr lang="ar-TN" sz="1400" b="1" dirty="0"/>
                        <a:t> و تعبيد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0.6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أولاد نصر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04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بصدد إعلان طلب العروض الدراسة على</a:t>
                      </a:r>
                      <a:r>
                        <a:rPr lang="ar-TN" sz="1400" b="1" baseline="0" dirty="0"/>
                        <a:t> مستوى مركزي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أشغال الحفر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الردم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بناء</a:t>
                      </a:r>
                      <a:r>
                        <a:rPr lang="ar-TN" sz="1400" b="1" baseline="0" dirty="0"/>
                        <a:t> طبقات الطريق</a:t>
                      </a:r>
                    </a:p>
                    <a:p>
                      <a:pPr algn="ctr"/>
                      <a:r>
                        <a:rPr lang="ar-TN" sz="1400" b="1" baseline="0" dirty="0"/>
                        <a:t> و تعبيد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بناء بعض المنشآت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7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 err="1"/>
                        <a:t>الحقاف</a:t>
                      </a:r>
                      <a:r>
                        <a:rPr lang="ar-TN" sz="1400" b="1" baseline="0" dirty="0"/>
                        <a:t> 1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05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04000" y="1905000"/>
            <a:ext cx="53848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>
                <a:solidFill>
                  <a:schemeClr val="accent4">
                    <a:lumMod val="75000"/>
                  </a:schemeClr>
                </a:solidFill>
              </a:rPr>
              <a:t>المخطط الثالث عشر الجزء 02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Image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8" name="Image 7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6" y="166255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4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3199" y="1343895"/>
          <a:ext cx="11822546" cy="5696026"/>
        </p:xfrm>
        <a:graphic>
          <a:graphicData uri="http://schemas.openxmlformats.org/drawingml/2006/table">
            <a:tbl>
              <a:tblPr rtl="1">
                <a:tableStyleId>{D7AC3CCA-C797-4891-BE02-D94E43425B78}</a:tableStyleId>
              </a:tblPr>
              <a:tblGrid>
                <a:gridCol w="1565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6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9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92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79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عناصــــــــــر المشـــــــــــروع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/>
                        <a:t>الوحدة</a:t>
                      </a:r>
                      <a:endParaRPr lang="fr-FR" sz="105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/>
                        <a:t>المحتوى المادي</a:t>
                      </a:r>
                      <a:endParaRPr lang="fr-FR" sz="105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/>
                        <a:t>الكلفة (أ.د)</a:t>
                      </a:r>
                      <a:endParaRPr lang="fr-FR" sz="105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الملاحظات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868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البنية الأساسية المنتجة</a:t>
                      </a:r>
                      <a:endParaRPr lang="fr-F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كهربة البئر العميقة بالمنطقة </a:t>
                      </a:r>
                      <a:r>
                        <a:rPr lang="ar-TN" sz="1050" b="1" dirty="0" err="1"/>
                        <a:t>السقوية</a:t>
                      </a:r>
                      <a:r>
                        <a:rPr lang="ar-TN" sz="1050" b="1" dirty="0"/>
                        <a:t> ركيزة </a:t>
                      </a:r>
                      <a:r>
                        <a:rPr lang="ar-TN" sz="1050" b="1" dirty="0" err="1"/>
                        <a:t>العايب</a:t>
                      </a:r>
                      <a:r>
                        <a:rPr lang="ar-TN" sz="1050" b="1" dirty="0"/>
                        <a:t> وتجهيزها بمعدات ضخ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بئر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1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150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بصدد تركيب محول كهربائي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3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تهيئـــــة ســــوق أسبوعيـــــة بمنطقــــة السبخــــة بالشابـــــة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1200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في </a:t>
                      </a:r>
                      <a:r>
                        <a:rPr lang="ar-TN" sz="1000" b="1" dirty="0" err="1"/>
                        <a:t>إنتظار</a:t>
                      </a:r>
                      <a:r>
                        <a:rPr lang="ar-TN" sz="1000" b="1" dirty="0"/>
                        <a:t> الحصول على ترخيص في إشغال وقتي للملك العمومي البحري من طرف وكالة حماية الشريط الساحلي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868">
                <a:tc rowSpan="11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fr-FR" sz="1100" b="1" dirty="0"/>
                    </a:p>
                    <a:p>
                      <a:pPr algn="ctr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البنية الأساسية</a:t>
                      </a:r>
                      <a:endParaRPr lang="fr-F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تهيئــــــة وتعبيــــــــد مسلـــــــــــك سيـــــــدي عبـــــــــد الله الغضابنة 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كلم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1800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بصدد إعداد الدراسات في المرحلة النهائية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تهيئـــــة وتعبيـــــــــد مسلـــــــــــك الخمارة – جنان </a:t>
                      </a:r>
                      <a:r>
                        <a:rPr lang="ar-TN" sz="1050" b="1" dirty="0" err="1"/>
                        <a:t>الجلاصي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كلم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2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360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/>
                        <a:t>تهيئــــة وتعبيـــــــــد مسلـــــــــــك الزرايــدة – حريقـة سالــم</a:t>
                      </a:r>
                      <a:endParaRPr lang="fr-FR" sz="105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2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360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تهيئـــة وتعبيــــــــد مسلــــــــــــك </a:t>
                      </a:r>
                      <a:r>
                        <a:rPr lang="ar-TN" sz="1050" b="1" dirty="0" err="1"/>
                        <a:t>المحامـــدة</a:t>
                      </a:r>
                      <a:r>
                        <a:rPr lang="ar-TN" sz="1050" b="1" dirty="0"/>
                        <a:t>- السعفــــــــات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1.2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220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تهيئـــة وتعبيـــــــد مسلـــــــــــــك الشــط – جامـع الخمــارة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180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تم الإعلان عن طلب العروض المتعلق بإعداد الدراسات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تهيئـــة وتعبيــــــد مسلــــــــــــــك براقة – غابــة الشابــة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3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540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تهيئـــة وتعبيــــــد مسلـــــــــــك الغضابنة – مرفأ الصخرتين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1.5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300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/>
                        <a:t>تهيئــة وتعبيــــــد مسلـــــــــك الدويرة الشابة –مرسى العجمي</a:t>
                      </a:r>
                      <a:endParaRPr lang="fr-FR" sz="105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0.5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100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88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مد شبكة التنوير العمومي من مركز الغابات (برج المراقبة الشابة في اتجاه مرسى العجمي)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ن إ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50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150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تنويـــــر عمومــــي من مفتـــــرق الغضابنــة إلـى الشاطـــئ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ن إ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35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100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88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تقويــــــة الخـــــــط الكهربائــــــــي بعمـــــــادة السعفــــــات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كلم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2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235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تم </a:t>
                      </a:r>
                      <a:r>
                        <a:rPr lang="ar-TN" sz="1000" b="1" dirty="0" err="1"/>
                        <a:t>تحيين</a:t>
                      </a:r>
                      <a:r>
                        <a:rPr lang="ar-TN" sz="1000" b="1" dirty="0"/>
                        <a:t> الكلفة </a:t>
                      </a:r>
                      <a:r>
                        <a:rPr lang="ar-TN" sz="1000" b="1" dirty="0" err="1"/>
                        <a:t>و</a:t>
                      </a:r>
                      <a:r>
                        <a:rPr lang="ar-TN" sz="1000" b="1" dirty="0"/>
                        <a:t> تحديد المسار من طرف الشركة التونسية للكهرباء </a:t>
                      </a:r>
                      <a:r>
                        <a:rPr lang="ar-TN" sz="1000" b="1" dirty="0" err="1"/>
                        <a:t>و</a:t>
                      </a:r>
                      <a:r>
                        <a:rPr lang="ar-TN" sz="1000" b="1" dirty="0"/>
                        <a:t> الغاز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868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تجهيزات جماعية</a:t>
                      </a:r>
                      <a:endParaRPr lang="fr-F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بنـــــــاء مركـــــــز الصحــــــــة الأساسيــــــة بسيــدي سالــــم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مركز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/>
                        <a:t>1</a:t>
                      </a:r>
                      <a:endParaRPr lang="fr-FR"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331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انطلقت الدراسة في مرحلة الدراسة التمهيدية المفصلة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40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50" b="1" dirty="0" err="1"/>
                        <a:t>تعشيـــــــب</a:t>
                      </a:r>
                      <a:r>
                        <a:rPr lang="ar-TN" sz="1050" b="1" dirty="0"/>
                        <a:t> ملعـــــــــــــب رياضـــــــــــــي فرعـــــــــــــــي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ملعب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1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400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تم تعيين مصمم المشروع </a:t>
                      </a:r>
                      <a:r>
                        <a:rPr lang="ar-TN" sz="1000" b="1" dirty="0" err="1"/>
                        <a:t>و</a:t>
                      </a:r>
                      <a:r>
                        <a:rPr lang="ar-TN" sz="1000" b="1" dirty="0"/>
                        <a:t> تم إعداد ملف طلب العروض </a:t>
                      </a:r>
                      <a:r>
                        <a:rPr lang="ar-TN" sz="1000" b="1" dirty="0" err="1"/>
                        <a:t>و</a:t>
                      </a:r>
                      <a:r>
                        <a:rPr lang="ar-TN" sz="1000" b="1" dirty="0"/>
                        <a:t> الإعلان عن طلب العروض يوم 14 فيفري 2020 </a:t>
                      </a:r>
                      <a:r>
                        <a:rPr lang="ar-TN" sz="1000" b="1" dirty="0" err="1"/>
                        <a:t>و</a:t>
                      </a:r>
                      <a:r>
                        <a:rPr lang="ar-TN" sz="1000" b="1" dirty="0"/>
                        <a:t> تم فتح الإعتمادات في </a:t>
                      </a:r>
                      <a:r>
                        <a:rPr lang="ar-TN" sz="1000" b="1" dirty="0" err="1"/>
                        <a:t>إنتظار</a:t>
                      </a:r>
                      <a:r>
                        <a:rPr lang="ar-TN" sz="1000" b="1" dirty="0"/>
                        <a:t> إعداد الصفقة</a:t>
                      </a:r>
                      <a:endParaRPr lang="fr-FR" sz="10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و الإذن الإداري </a:t>
                      </a:r>
                      <a:r>
                        <a:rPr lang="ar-TN" sz="1000" b="1" dirty="0" err="1"/>
                        <a:t>بإنطلاق</a:t>
                      </a:r>
                      <a:r>
                        <a:rPr lang="ar-TN" sz="1000" b="1" dirty="0"/>
                        <a:t> الأشغال.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203200" y="228600"/>
            <a:ext cx="11728939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قائمة في مشاريع التنمية المندمجة بمعتمدية الشابة المتعلقة بالبنية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الأساسية المنتجة والبنية الأساسية والتجهيزات الجماعية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5820" y="387927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94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86691" y="0"/>
            <a:ext cx="104648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b="1" i="1" dirty="0">
                <a:solidFill>
                  <a:srgbClr val="002060"/>
                </a:solidFill>
                <a:latin typeface="Algerian" pitchFamily="82" charset="0"/>
                <a:cs typeface="+mj-cs"/>
              </a:rPr>
              <a:t>برنامج مختلف المتدخلين في المجال البلدي</a:t>
            </a:r>
          </a:p>
          <a:p>
            <a:pPr algn="ctr"/>
            <a:r>
              <a:rPr lang="ar-TN" sz="2800" b="1" i="1" dirty="0">
                <a:solidFill>
                  <a:srgbClr val="002060"/>
                </a:solidFill>
                <a:latin typeface="Algerian" pitchFamily="82" charset="0"/>
                <a:cs typeface="+mj-cs"/>
              </a:rPr>
              <a:t>(برامج وطنية </a:t>
            </a:r>
            <a:r>
              <a:rPr lang="ar-TN" sz="2800" b="1" i="1" dirty="0" err="1">
                <a:solidFill>
                  <a:srgbClr val="002060"/>
                </a:solidFill>
                <a:latin typeface="Algerian" pitchFamily="82" charset="0"/>
                <a:cs typeface="+mj-cs"/>
              </a:rPr>
              <a:t>و</a:t>
            </a:r>
            <a:r>
              <a:rPr lang="ar-TN" sz="2800" b="1" i="1" dirty="0">
                <a:solidFill>
                  <a:srgbClr val="002060"/>
                </a:solidFill>
                <a:latin typeface="Algerian" pitchFamily="82" charset="0"/>
                <a:cs typeface="+mj-cs"/>
              </a:rPr>
              <a:t> </a:t>
            </a:r>
            <a:r>
              <a:rPr lang="ar-TN" sz="2800" b="1" i="1" dirty="0" err="1">
                <a:solidFill>
                  <a:srgbClr val="002060"/>
                </a:solidFill>
                <a:latin typeface="Algerian" pitchFamily="82" charset="0"/>
                <a:cs typeface="+mj-cs"/>
              </a:rPr>
              <a:t>جهوية</a:t>
            </a:r>
            <a:r>
              <a:rPr lang="ar-TN" sz="2800" b="1" i="1" dirty="0">
                <a:solidFill>
                  <a:srgbClr val="002060"/>
                </a:solidFill>
                <a:latin typeface="Algerian" pitchFamily="82" charset="0"/>
                <a:cs typeface="+mj-cs"/>
              </a:rPr>
              <a:t>)</a:t>
            </a:r>
            <a:endParaRPr lang="en-US" sz="2800" b="1" i="1" dirty="0">
              <a:solidFill>
                <a:srgbClr val="002060"/>
              </a:solidFill>
              <a:latin typeface="Algerian" pitchFamily="82" charset="0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35527" y="1186399"/>
          <a:ext cx="11582400" cy="5671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44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0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3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401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الملاحظات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سنة البرمجة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الكلفة </a:t>
                      </a:r>
                    </a:p>
                    <a:p>
                      <a:pPr algn="ctr"/>
                      <a:r>
                        <a:rPr lang="ar-TN" sz="1400" dirty="0"/>
                        <a:t>(أ.د)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بيان المشروع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159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مشروع مبرمج ضمن القسط الرابع</a:t>
                      </a:r>
                    </a:p>
                    <a:p>
                      <a:pPr algn="ctr"/>
                      <a:r>
                        <a:rPr lang="ar-TN" sz="1400" b="1" dirty="0"/>
                        <a:t>(2024/2022)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2024/2022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3728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تهذيب</a:t>
                      </a:r>
                      <a:r>
                        <a:rPr lang="ar-TN" sz="1400" b="1" baseline="0" dirty="0"/>
                        <a:t> حي حشاد </a:t>
                      </a:r>
                    </a:p>
                    <a:p>
                      <a:pPr algn="ctr"/>
                      <a:r>
                        <a:rPr lang="ar-TN" sz="1400" b="1" baseline="0" dirty="0"/>
                        <a:t>و </a:t>
                      </a:r>
                      <a:r>
                        <a:rPr lang="ar-TN" sz="1400" b="1" baseline="0" dirty="0" err="1"/>
                        <a:t>قبودية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159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مشروع مبرمج ضمن القسط الثاني</a:t>
                      </a:r>
                    </a:p>
                    <a:p>
                      <a:pPr algn="ctr"/>
                      <a:r>
                        <a:rPr lang="ar-TN" sz="1400" b="1" dirty="0"/>
                        <a:t>(2022/2020)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2022/2020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2900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تهذيب أحياء</a:t>
                      </a:r>
                      <a:r>
                        <a:rPr lang="ar-TN" sz="1400" b="1" baseline="0" dirty="0"/>
                        <a:t> الغضابنة و الخمارة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22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ar-TN" sz="1400" b="1" baseline="0" dirty="0"/>
                        <a:t>تطوير محطات الهاتف الجوال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ar-TN" sz="1400" b="1" baseline="0" dirty="0"/>
                        <a:t>التوسعة الجزئية للشبكات المحلية للمشتركين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ar-TN" sz="1400" b="1" baseline="0" dirty="0"/>
                        <a:t>صيانة الشبكة المحلية للمشتركين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2021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_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مشاريع الشركة الوطنية </a:t>
                      </a:r>
                      <a:r>
                        <a:rPr lang="ar-TN" sz="1400" b="1" dirty="0" err="1"/>
                        <a:t>للإتصالات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886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 err="1"/>
                        <a:t>إقتناء</a:t>
                      </a:r>
                      <a:r>
                        <a:rPr lang="ar-TN" sz="1400" b="1" dirty="0"/>
                        <a:t> تجهيزات</a:t>
                      </a:r>
                      <a:r>
                        <a:rPr lang="ar-TN" sz="1400" b="1" baseline="0" dirty="0"/>
                        <a:t> ضخ</a:t>
                      </a:r>
                    </a:p>
                    <a:p>
                      <a:pPr algn="ctr"/>
                      <a:r>
                        <a:rPr lang="ar-TN" sz="1400" b="1" baseline="0" dirty="0" err="1"/>
                        <a:t>إقتناء</a:t>
                      </a:r>
                      <a:r>
                        <a:rPr lang="ar-TN" sz="1400" b="1" baseline="0" dirty="0"/>
                        <a:t> و تركيب محول كهربائي </a:t>
                      </a:r>
                    </a:p>
                    <a:p>
                      <a:pPr algn="ctr"/>
                      <a:r>
                        <a:rPr lang="ar-TN" sz="1400" b="1" baseline="0" dirty="0"/>
                        <a:t>أشغال الكهربة</a:t>
                      </a:r>
                    </a:p>
                    <a:p>
                      <a:pPr algn="ctr"/>
                      <a:r>
                        <a:rPr lang="ar-TN" sz="1400" b="1" baseline="0" dirty="0"/>
                        <a:t>( في </a:t>
                      </a:r>
                      <a:r>
                        <a:rPr lang="ar-TN" sz="1400" b="1" baseline="0" dirty="0" err="1"/>
                        <a:t>إنتظار</a:t>
                      </a:r>
                      <a:r>
                        <a:rPr lang="ar-TN" sz="1400" b="1" baseline="0" dirty="0"/>
                        <a:t> نشر </a:t>
                      </a:r>
                      <a:r>
                        <a:rPr lang="ar-TN" sz="1400" b="1" baseline="0" dirty="0" err="1"/>
                        <a:t>الإستشارة</a:t>
                      </a:r>
                      <a:r>
                        <a:rPr lang="ar-TN" sz="1400" b="1" baseline="0" dirty="0"/>
                        <a:t>)</a:t>
                      </a:r>
                      <a:r>
                        <a:rPr lang="ar-TN" sz="1400" b="1" dirty="0"/>
                        <a:t> 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2021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80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مشاريع القطاع </a:t>
                      </a:r>
                      <a:r>
                        <a:rPr lang="ar-TN" sz="1400" b="1" dirty="0" err="1"/>
                        <a:t>الفلاحي</a:t>
                      </a:r>
                      <a:endParaRPr lang="ar-TN" sz="1400" b="1" dirty="0"/>
                    </a:p>
                    <a:p>
                      <a:pPr algn="ctr"/>
                      <a:r>
                        <a:rPr lang="ar-TN" sz="1400" b="1" dirty="0"/>
                        <a:t>تجهيز</a:t>
                      </a:r>
                      <a:r>
                        <a:rPr lang="ar-TN" sz="1400" b="1" baseline="0" dirty="0"/>
                        <a:t> </a:t>
                      </a:r>
                      <a:r>
                        <a:rPr lang="ar-TN" sz="1400" b="1" baseline="0" dirty="0" err="1"/>
                        <a:t>و</a:t>
                      </a:r>
                      <a:r>
                        <a:rPr lang="ar-TN" sz="1400" b="1" baseline="0" dirty="0"/>
                        <a:t> كهربة بئر السعفات 2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5750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تطهير جزء من منطقة </a:t>
                      </a:r>
                      <a:r>
                        <a:rPr lang="ar-TN" sz="1400" b="1" dirty="0" err="1"/>
                        <a:t>هنشير</a:t>
                      </a:r>
                      <a:r>
                        <a:rPr lang="ar-TN" sz="1400" b="1" dirty="0"/>
                        <a:t> موسى على مسافة 1600 متر خطي</a:t>
                      </a:r>
                    </a:p>
                    <a:p>
                      <a:pPr algn="ctr"/>
                      <a:r>
                        <a:rPr lang="ar-TN" sz="1400" b="1" dirty="0"/>
                        <a:t>تطهير جزء من منطقة شارع الجمهورية، نهج طارق بن زيادة على مسافة 1500 متر خطي</a:t>
                      </a:r>
                    </a:p>
                    <a:p>
                      <a:pPr algn="ctr"/>
                      <a:r>
                        <a:rPr lang="ar-TN" sz="1400" b="1" dirty="0"/>
                        <a:t>تطهير جزء من منطقة حي حشاد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</a:t>
                      </a:r>
                      <a:r>
                        <a:rPr lang="ar-TN" sz="1400" b="1" dirty="0" err="1"/>
                        <a:t>قبودية</a:t>
                      </a:r>
                      <a:r>
                        <a:rPr lang="ar-TN" sz="1400" b="1" dirty="0"/>
                        <a:t> في حدود 4000 متر خطي</a:t>
                      </a:r>
                    </a:p>
                    <a:p>
                      <a:pPr algn="ctr"/>
                      <a:r>
                        <a:rPr lang="ar-TN" sz="1400" b="1" dirty="0"/>
                        <a:t>تهذيب </a:t>
                      </a:r>
                      <a:r>
                        <a:rPr lang="ar-TN" sz="1400" b="1" dirty="0" err="1"/>
                        <a:t>و</a:t>
                      </a:r>
                      <a:r>
                        <a:rPr lang="ar-TN" sz="1400" b="1" dirty="0"/>
                        <a:t> تجديد محطة الضخ بحي المرسى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2021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_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مشاريع الديوان الوطني </a:t>
                      </a:r>
                      <a:r>
                        <a:rPr lang="ar-TN" sz="1400" b="1" dirty="0" err="1"/>
                        <a:t>للطهير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22"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في طور الإنجاز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2020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_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/>
                        <a:t>مشاريع الإدارة </a:t>
                      </a:r>
                      <a:r>
                        <a:rPr lang="ar-TN" sz="1400" b="1" dirty="0" err="1"/>
                        <a:t>الجهوية</a:t>
                      </a:r>
                      <a:r>
                        <a:rPr lang="ar-TN" sz="1400" b="1" baseline="0" dirty="0"/>
                        <a:t> للشؤون </a:t>
                      </a:r>
                      <a:r>
                        <a:rPr lang="ar-TN" sz="1400" b="1" baseline="0" dirty="0" err="1"/>
                        <a:t>الإجتماعية</a:t>
                      </a:r>
                      <a:r>
                        <a:rPr lang="ar-TN" sz="1400" b="1" baseline="0" dirty="0"/>
                        <a:t> </a:t>
                      </a:r>
                    </a:p>
                    <a:p>
                      <a:pPr algn="ctr"/>
                      <a:r>
                        <a:rPr lang="ar-TN" sz="1400" b="1" baseline="0" dirty="0"/>
                        <a:t>( بناء الوحدة المحلية لتفقدية الشغل</a:t>
                      </a:r>
                    </a:p>
                    <a:p>
                      <a:pPr algn="ctr"/>
                      <a:r>
                        <a:rPr lang="ar-TN" sz="1400" b="1" baseline="0" dirty="0"/>
                        <a:t> و المصالحة)</a:t>
                      </a:r>
                      <a:endParaRPr lang="en-US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11" y="180109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8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09599" y="838200"/>
          <a:ext cx="11346873" cy="57405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3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5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494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7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 err="1"/>
                        <a:t>الملاحضات</a:t>
                      </a:r>
                      <a:r>
                        <a:rPr kumimoji="0" lang="ar-TN" sz="800" b="1" kern="1200" dirty="0"/>
                        <a:t> و الإشكاليات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Arial Black" pitchFamily="34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المبالغ التي تم صرفها (أ.د)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Arial Black" pitchFamily="34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نسبة تقدم الأشغال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Arial Black" pitchFamily="34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الكلفة</a:t>
                      </a:r>
                    </a:p>
                    <a:p>
                      <a:pPr algn="ctr"/>
                      <a:r>
                        <a:rPr kumimoji="0" lang="ar-TN" sz="800" b="1" kern="1200" dirty="0"/>
                        <a:t>(أ.د)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Arial Black" pitchFamily="34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ar-TN" sz="800" b="1" kern="1200" dirty="0"/>
                        <a:t>المشروع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Arial Black" pitchFamily="34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800" b="1" dirty="0"/>
                        <a:t>سنة البرمجة</a:t>
                      </a:r>
                      <a:endParaRPr lang="en-US" sz="800" b="1" dirty="0">
                        <a:solidFill>
                          <a:srgbClr val="0070C0"/>
                        </a:solidFill>
                        <a:latin typeface="Arial Black" pitchFamily="34" charset="0"/>
                        <a:cs typeface="Andalus" pitchFamily="2" charset="-78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583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129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129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ar-TN" sz="800" b="1" kern="1200" baseline="0" dirty="0"/>
                        <a:t>تعهد المنشآت البلدية ( الملعب البلدي </a:t>
                      </a:r>
                      <a:r>
                        <a:rPr kumimoji="0" lang="ar-TN" sz="800" b="1" kern="1200" baseline="0" dirty="0" err="1"/>
                        <a:t>و</a:t>
                      </a:r>
                      <a:r>
                        <a:rPr kumimoji="0" lang="ar-TN" sz="800" b="1" kern="1200" baseline="0" dirty="0"/>
                        <a:t> ملعب مدرسة الوسطى </a:t>
                      </a:r>
                      <a:r>
                        <a:rPr kumimoji="0" lang="ar-TN" sz="800" b="1" kern="1200" baseline="0" dirty="0" err="1"/>
                        <a:t>و</a:t>
                      </a:r>
                      <a:r>
                        <a:rPr kumimoji="0" lang="ar-TN" sz="800" b="1" kern="1200" baseline="0" dirty="0"/>
                        <a:t> ملعب حي الوهاب)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2016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Bernard MT Condensed" pitchFamily="18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56.500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56.500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 err="1"/>
                        <a:t>إقتناء</a:t>
                      </a:r>
                      <a:r>
                        <a:rPr kumimoji="0" lang="ar-TN" sz="800" b="1" kern="1200" baseline="0" dirty="0"/>
                        <a:t> سيارة إدارية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124.708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124.708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بناء مستودع بلدي (قسط ثاني)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202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622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622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تعبيد الطرقات : نهج الجامع   الكبير،نهج منصور </a:t>
                      </a:r>
                      <a:r>
                        <a:rPr kumimoji="0" lang="ar-TN" sz="800" b="1" kern="1200" baseline="0" dirty="0" err="1"/>
                        <a:t>إمبية</a:t>
                      </a:r>
                      <a:r>
                        <a:rPr kumimoji="0" lang="ar-TN" sz="800" b="1" kern="1200" baseline="0" dirty="0"/>
                        <a:t>،نهج </a:t>
                      </a:r>
                      <a:r>
                        <a:rPr kumimoji="0" lang="ar-TN" sz="800" b="1" kern="1200" baseline="0" dirty="0" err="1"/>
                        <a:t>رمادة</a:t>
                      </a:r>
                      <a:r>
                        <a:rPr kumimoji="0" lang="ar-TN" sz="800" b="1" kern="1200" baseline="0" dirty="0"/>
                        <a:t>،نهج المغرب،نهج </a:t>
                      </a:r>
                      <a:r>
                        <a:rPr kumimoji="0" lang="ar-TN" sz="800" b="1" kern="1200" baseline="0" dirty="0" err="1"/>
                        <a:t>قبودية</a:t>
                      </a:r>
                      <a:r>
                        <a:rPr kumimoji="0" lang="ar-TN" sz="800" b="1" kern="1200" baseline="0" dirty="0"/>
                        <a:t>،نهج علي </a:t>
                      </a:r>
                      <a:r>
                        <a:rPr kumimoji="0" lang="ar-TN" sz="800" b="1" kern="1200" baseline="0" dirty="0" err="1"/>
                        <a:t>البلهوان</a:t>
                      </a:r>
                      <a:r>
                        <a:rPr kumimoji="0" lang="ar-TN" sz="800" b="1" kern="1200" baseline="0" dirty="0"/>
                        <a:t>،نهج محمد علي،طريق بالحي الإداري</a:t>
                      </a:r>
                      <a:endParaRPr kumimoji="0" lang="ar-TN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2017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Bernard MT Condensed" pitchFamily="18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585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259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259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 err="1"/>
                        <a:t>إقتناء</a:t>
                      </a:r>
                      <a:r>
                        <a:rPr kumimoji="0" lang="ar-TN" sz="800" b="1" kern="1200" baseline="0" dirty="0"/>
                        <a:t> معدات</a:t>
                      </a:r>
                    </a:p>
                    <a:p>
                      <a:pPr algn="r"/>
                      <a:r>
                        <a:rPr kumimoji="0" lang="ar-TN" sz="800" b="1" kern="1200" baseline="0" dirty="0"/>
                        <a:t>- شاحنة تنوير عمومي</a:t>
                      </a:r>
                    </a:p>
                    <a:p>
                      <a:pPr algn="r"/>
                      <a:r>
                        <a:rPr kumimoji="0" lang="ar-TN" sz="800" b="1" kern="1200" baseline="0" dirty="0"/>
                        <a:t>-آلة دك</a:t>
                      </a:r>
                    </a:p>
                    <a:p>
                      <a:pPr algn="r"/>
                      <a:r>
                        <a:rPr kumimoji="0" lang="ar-TN" sz="800" b="1" kern="1200" baseline="0" dirty="0"/>
                        <a:t>-آلة شحن صغيرة الحجم</a:t>
                      </a:r>
                    </a:p>
                    <a:p>
                      <a:pPr algn="r"/>
                      <a:r>
                        <a:rPr kumimoji="0" lang="ar-TN" sz="800" b="1" kern="1200" baseline="0" dirty="0"/>
                        <a:t>-50 حاوية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2018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Bernard MT Condensed" pitchFamily="18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في طور الإنجاز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120.6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80٪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200.980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بناء محطة سيارات الأجرة (قسط أول)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2019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Bernard MT Condensed" pitchFamily="18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80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80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توسعة المستودع البلدي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803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44.535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50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تهيئة السوق اليومي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81.880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81.880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 err="1"/>
                        <a:t>إقتناء</a:t>
                      </a:r>
                      <a:r>
                        <a:rPr kumimoji="0" lang="ar-TN" sz="800" b="1" kern="1200" baseline="0" dirty="0"/>
                        <a:t> سيارة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لم يتسنى لحد هذا التاريخ إيجاد العقار المناسب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50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 err="1"/>
                        <a:t>إقتناء</a:t>
                      </a:r>
                      <a:r>
                        <a:rPr kumimoji="0" lang="ar-TN" sz="800" b="1" kern="1200" baseline="0" dirty="0"/>
                        <a:t> عقار لإحداث دائرة بلدية </a:t>
                      </a:r>
                      <a:r>
                        <a:rPr kumimoji="0" lang="ar-TN" sz="800" b="1" kern="1200" baseline="0" dirty="0" err="1"/>
                        <a:t>بالغضابنة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583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أنجز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330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100٪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330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 err="1"/>
                        <a:t>إقتناء</a:t>
                      </a:r>
                      <a:r>
                        <a:rPr kumimoji="0" lang="ar-TN" sz="800" b="1" kern="1200" baseline="0" dirty="0"/>
                        <a:t> شاحنة ضاغطة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5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ar-TN" sz="800" b="1" kern="1200" baseline="0" dirty="0"/>
                        <a:t>تم بتاريخ 4 سبتمبر 2020 تعيين المصممين لإنجاز الدراسات الفنية </a:t>
                      </a:r>
                      <a:r>
                        <a:rPr kumimoji="0" lang="ar-TN" sz="800" b="1" kern="1200" baseline="0" dirty="0" err="1"/>
                        <a:t>و</a:t>
                      </a:r>
                      <a:r>
                        <a:rPr kumimoji="0" lang="ar-TN" sz="800" b="1" kern="1200" baseline="0" dirty="0"/>
                        <a:t> ملف طلب العروض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290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بناء قسط ثاني من محطة سيارات الأجرة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0" lang="ar-TN" sz="800" b="1" kern="1200" dirty="0"/>
                        <a:t>2020</a:t>
                      </a:r>
                      <a:endParaRPr kumimoji="0" lang="en-US" sz="800" b="1" kern="1200" dirty="0">
                        <a:solidFill>
                          <a:srgbClr val="0070C0"/>
                        </a:solidFill>
                        <a:latin typeface="Arial Black" pitchFamily="34" charset="0"/>
                        <a:ea typeface="+mn-ea"/>
                        <a:cs typeface="Andalus" pitchFamily="2" charset="-78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5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ar-TN" sz="800" b="1" kern="1200" baseline="0" dirty="0"/>
                        <a:t>تم الإعلان عن طلب العروض بتاريخ 04 نوفمبر 2020 </a:t>
                      </a:r>
                      <a:r>
                        <a:rPr kumimoji="0" lang="ar-TN" sz="800" b="1" kern="1200" baseline="0" dirty="0" err="1"/>
                        <a:t>و</a:t>
                      </a:r>
                      <a:r>
                        <a:rPr kumimoji="0" lang="ar-TN" sz="800" b="1" kern="1200" baseline="0" dirty="0"/>
                        <a:t> حدد آخر أجل لقبوا العروض يوم 09 ديسمبر 2020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470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تعبيد الطرقات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في </a:t>
                      </a:r>
                      <a:r>
                        <a:rPr kumimoji="0" lang="ar-TN" sz="800" b="1" kern="1200" baseline="0" dirty="0" err="1"/>
                        <a:t>إنتظار</a:t>
                      </a:r>
                      <a:r>
                        <a:rPr kumimoji="0" lang="ar-TN" sz="800" b="1" kern="1200" baseline="0" dirty="0"/>
                        <a:t> </a:t>
                      </a:r>
                      <a:r>
                        <a:rPr kumimoji="0" lang="ar-TN" sz="800" b="1" kern="1200" baseline="0" dirty="0" err="1"/>
                        <a:t>إقتناء</a:t>
                      </a:r>
                      <a:r>
                        <a:rPr kumimoji="0" lang="ar-TN" sz="800" b="1" kern="1200" baseline="0" dirty="0"/>
                        <a:t> العقار </a:t>
                      </a:r>
                      <a:r>
                        <a:rPr kumimoji="0" lang="ar-TN" sz="800" b="1" kern="1200" baseline="0" dirty="0" err="1"/>
                        <a:t>و</a:t>
                      </a:r>
                      <a:r>
                        <a:rPr kumimoji="0" lang="ar-TN" sz="800" b="1" kern="1200" baseline="0" dirty="0"/>
                        <a:t> تحويل الإعتمادات المرصودة لفائدة مناطق التوسع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ar-TN" sz="800" b="1" kern="1200" baseline="0" dirty="0"/>
                        <a:t>225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بناء دائرة بلدية </a:t>
                      </a:r>
                      <a:r>
                        <a:rPr kumimoji="0" lang="ar-TN" sz="800" b="1" kern="1200" baseline="0" dirty="0" err="1"/>
                        <a:t>بالغضابنة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583"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في </a:t>
                      </a:r>
                      <a:r>
                        <a:rPr kumimoji="0" lang="ar-TN" sz="800" b="1" kern="1200" baseline="0" dirty="0" err="1"/>
                        <a:t>إنتظار</a:t>
                      </a:r>
                      <a:r>
                        <a:rPr kumimoji="0" lang="ar-TN" sz="800" b="1" kern="1200" baseline="0" dirty="0"/>
                        <a:t> تحويل الإعتمادات المرصودة لفائدة مناطق التوسع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800" b="1" kern="1200" baseline="0" dirty="0"/>
                        <a:t>0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800" b="1" kern="1200" baseline="0" dirty="0"/>
                        <a:t>0٪</a:t>
                      </a:r>
                      <a:endParaRPr kumimoji="0" lang="en-US" sz="800" b="1" kern="1200" baseline="0" dirty="0"/>
                    </a:p>
                    <a:p>
                      <a:pPr algn="ctr"/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ar-TN" sz="800" b="1" kern="1200" baseline="0" dirty="0"/>
                        <a:t>225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TN" sz="800" b="1" kern="1200" baseline="0" dirty="0"/>
                        <a:t>تنوير عمومي بمناطق التوسع</a:t>
                      </a:r>
                      <a:endParaRPr kumimoji="0" lang="en-US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1011382" y="152400"/>
            <a:ext cx="10469418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cap="all" dirty="0"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cs typeface="Andalus" pitchFamily="2" charset="-78"/>
              </a:rPr>
              <a:t>كشف متابعة التنفيذ المالي و المادي للبرنامج الاستثماري ببلدية الشابة  لفترة 2016-2020</a:t>
            </a:r>
            <a:endParaRPr lang="en-US" sz="2000" b="1" cap="all" dirty="0">
              <a:solidFill>
                <a:schemeClr val="tx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cs typeface="Andalus" pitchFamily="2" charset="-78"/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30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858978"/>
          <a:ext cx="12191999" cy="5999021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817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1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94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4372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>
                          <a:solidFill>
                            <a:srgbClr val="C00000"/>
                          </a:solidFill>
                        </a:rPr>
                        <a:t>عناصــــــــــر المشـــــــــــروع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>
                          <a:solidFill>
                            <a:srgbClr val="C00000"/>
                          </a:solidFill>
                        </a:rPr>
                        <a:t>الوحدة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>
                          <a:solidFill>
                            <a:srgbClr val="C00000"/>
                          </a:solidFill>
                        </a:rPr>
                        <a:t>المحتوى المادي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>
                          <a:solidFill>
                            <a:srgbClr val="C00000"/>
                          </a:solidFill>
                        </a:rPr>
                        <a:t>الكلفة (أ.د)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>
                          <a:solidFill>
                            <a:srgbClr val="C00000"/>
                          </a:solidFill>
                        </a:rPr>
                        <a:t>الملاحظات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72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البنية الأساسية المنتجة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كهربة البئر العميقة بالمنطقة </a:t>
                      </a:r>
                      <a:r>
                        <a:rPr lang="ar-TN" sz="1200" b="1" dirty="0" err="1"/>
                        <a:t>السقوية</a:t>
                      </a:r>
                      <a:r>
                        <a:rPr lang="ar-TN" sz="1200" b="1" dirty="0"/>
                        <a:t> ركيزة </a:t>
                      </a:r>
                      <a:r>
                        <a:rPr lang="ar-TN" sz="1200" b="1" dirty="0" err="1"/>
                        <a:t>العايب</a:t>
                      </a:r>
                      <a:r>
                        <a:rPr lang="ar-TN" sz="1200" b="1" dirty="0"/>
                        <a:t> وتجهيزها بمعدات ضخ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بئر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150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بصدد تركيب محول كهربائي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تهيئـــــة ســــوق أسبوعيـــــة بمنطقــــة السبخــــة بالشابـــــة 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سوق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1200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في </a:t>
                      </a:r>
                      <a:r>
                        <a:rPr lang="ar-TN" sz="1200" b="1" dirty="0" err="1"/>
                        <a:t>إنتظار</a:t>
                      </a:r>
                      <a:r>
                        <a:rPr lang="ar-TN" sz="1200" b="1" dirty="0"/>
                        <a:t> الحصول على ترخيص في إشغال وقتي للملك العمومي البحري من طرف وكالة حماية الشريط الساحلي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372">
                <a:tc rowSpan="1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البنية الأساسية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تهيئــــــة وتعبيــــــــد مسلـــــــــــك سيـــــــدي عبـــــــــد الله الغضابنة 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كلم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1800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بصدد إعداد الدراسات في المرحلة النهائية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تهيئـــــة وتعبيـــــــــد مسلـــــــــــك الخمارة – جنان </a:t>
                      </a:r>
                      <a:r>
                        <a:rPr lang="ar-TN" sz="1200" b="1" dirty="0" err="1"/>
                        <a:t>الجلاصي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كلم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2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360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تهيئــــة وتعبيـــــــــد مسلـــــــــــك </a:t>
                      </a:r>
                      <a:r>
                        <a:rPr lang="ar-TN" sz="1200" b="1" dirty="0" err="1"/>
                        <a:t>الزرايــدة</a:t>
                      </a:r>
                      <a:r>
                        <a:rPr lang="ar-TN" sz="1200" b="1" dirty="0"/>
                        <a:t> – </a:t>
                      </a:r>
                      <a:r>
                        <a:rPr lang="ar-TN" sz="1200" b="1" dirty="0" err="1"/>
                        <a:t>حريقـة</a:t>
                      </a:r>
                      <a:r>
                        <a:rPr lang="ar-TN" sz="1200" b="1" dirty="0"/>
                        <a:t> سالــم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كلم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360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تهيئـــة وتعبيــــــــد مسلــــــــــــك </a:t>
                      </a:r>
                      <a:r>
                        <a:rPr lang="ar-TN" sz="1200" b="1" dirty="0" err="1"/>
                        <a:t>المحامـــدة</a:t>
                      </a:r>
                      <a:r>
                        <a:rPr lang="ar-TN" sz="1200" b="1" dirty="0"/>
                        <a:t>- السعفــــــــات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كلم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1.2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220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تهيئـــة وتعبيـــــــد مسلـــــــــــــك الشــط – جامـع الخمــارة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كلم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180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rowSpan="6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تم الإعلان عن طلب العروض المتعلق بإعداد الدراسات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تهيئـــة وتعبيــــــد مسلــــــــــــــك براقة – غابــة الشابــة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كلم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3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540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تهيئـــة وتعبيــــــد مسلـــــــــــك الغضابنة – مرفأ الصخرتين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كلم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1.5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300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تهيئــة وتعبيــــــد مسلـــــــــك </a:t>
                      </a:r>
                      <a:r>
                        <a:rPr lang="ar-TN" sz="1200" b="1" dirty="0" err="1"/>
                        <a:t>الدويرة</a:t>
                      </a:r>
                      <a:r>
                        <a:rPr lang="ar-TN" sz="1200" b="1" dirty="0"/>
                        <a:t> الشابة –مرسى العجمي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كلم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0.5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100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مد شبكة التنوير العمومي من مركز الغابات (برج المراقبة الشابة في اتجاه مرسى العجمي)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ن إ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50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150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تنويـــــر عمومــــي من مفتـــــرق الغضابنــة إلـى الشاطـــئ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ن </a:t>
                      </a:r>
                      <a:r>
                        <a:rPr lang="ar-TN" sz="1200" b="1" dirty="0" err="1"/>
                        <a:t>إ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35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100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4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تقويــــــة الخـــــــط الكهربائــــــــي بعمـــــــادة السعفــــــات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كلم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2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235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تم تحيين الكلفة و تحديد المسار من طرف الشركة التونسية للكهرباء و الغاز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4372"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تجهيزات جماعية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بنـــــــاء مركـــــــز الصحــــــــة الأساسيــــــة بسيــدي سالــــم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مركز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/>
                        <a:t>331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انطلقت الدراسة في مرحلة الدراسة التمهيدية المفصلة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88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تعشيـــــــب ملعـــــــــــــب رياضـــــــــــــي فرعـــــــــــــــي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ملعب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1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400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332" marR="41332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تم تعيين مصمم المشروع و تم إعداد ملف طلب العروض و الإعلان عن طلب العروض يوم 14 فيفري 2020 و تم فتح الإعتمادات في انتظار إعداد الصفقة</a:t>
                      </a:r>
                      <a:endParaRPr lang="en-US" sz="1200" b="1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TN" sz="1200" b="1" dirty="0"/>
                        <a:t>و الإذن الإداري بانطلاق الأشغال.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332" marR="41332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23201" y="1"/>
            <a:ext cx="11257599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cs typeface="Andalus" pitchFamily="2" charset="-78"/>
              </a:rPr>
              <a:t>قائمة في مشاريع التنمية المدمجة بمعتمديه الشابة المتعلقة بالبنية الأساسية المنتجة </a:t>
            </a:r>
          </a:p>
          <a:p>
            <a:pPr algn="ctr"/>
            <a:r>
              <a:rPr lang="ar-TN" sz="2000" b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cs typeface="Andalus" pitchFamily="2" charset="-78"/>
              </a:rPr>
              <a:t>و البنية الأساسية و التجهيزات الجماعية</a:t>
            </a:r>
            <a:endParaRPr lang="en-US" sz="2000" b="1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cs typeface="Andalus" pitchFamily="2" charset="-78"/>
            </a:endParaRPr>
          </a:p>
        </p:txBody>
      </p:sp>
      <p:pic>
        <p:nvPicPr>
          <p:cNvPr id="7" name="Image 6" descr="شابة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2911" y="0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95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11200" y="2438400"/>
            <a:ext cx="10972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TN" sz="8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التشخيص المالي </a:t>
            </a:r>
            <a:endParaRPr lang="fr-FR" sz="8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Image 3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727" y="263236"/>
            <a:ext cx="2438399" cy="184346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4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357746"/>
            <a:ext cx="102870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T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يعتمد التشخيص المالي على التحليل المرجعي</a:t>
            </a:r>
          </a:p>
          <a:p>
            <a:pPr algn="ctr" rtl="1">
              <a:lnSpc>
                <a:spcPct val="150000"/>
              </a:lnSpc>
            </a:pPr>
            <a:r>
              <a:rPr lang="ar-T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للموارد والنفقات للفترة الممتدة بين سنوات</a:t>
            </a:r>
          </a:p>
          <a:p>
            <a:pPr algn="ctr" rtl="1">
              <a:lnSpc>
                <a:spcPct val="150000"/>
              </a:lnSpc>
            </a:pPr>
            <a:r>
              <a:rPr lang="ar-T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2017 و2020 ومن خلاله سنتعرف على الإعتمادات التي يمكن رصدها لمخطط الإستثمار البلدي لسنة 2021</a:t>
            </a:r>
            <a:r>
              <a:rPr lang="ar-T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5" name="Image 4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51" y="199149"/>
            <a:ext cx="1142985" cy="1144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75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7958" y="235527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6872" y="207819"/>
            <a:ext cx="4918364" cy="1445372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177" y="193963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66255" y="1676399"/>
            <a:ext cx="12025745" cy="5969198"/>
          </a:xfrm>
          <a:prstGeom prst="round2Same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TN" sz="2800" b="1" dirty="0">
                <a:solidFill>
                  <a:schemeClr val="accent2"/>
                </a:solidFill>
              </a:rPr>
              <a:t>-برنامج العمل-</a:t>
            </a:r>
            <a:endParaRPr lang="ar-TN" sz="2800" b="1" dirty="0">
              <a:solidFill>
                <a:schemeClr val="bg1"/>
              </a:solidFill>
            </a:endParaRPr>
          </a:p>
          <a:p>
            <a:pPr marL="514350" indent="-514350" algn="r" rtl="1">
              <a:lnSpc>
                <a:spcPct val="150000"/>
              </a:lnSpc>
              <a:buAutoNum type="arabicParenR"/>
            </a:pPr>
            <a:r>
              <a:rPr lang="ar-T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مسار إعداد المخطط الاستثماري التشاركي لسنة </a:t>
            </a:r>
            <a:r>
              <a:rPr lang="ar-T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2021</a:t>
            </a:r>
            <a:endParaRPr lang="ar-T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 rtl="1">
              <a:lnSpc>
                <a:spcPct val="150000"/>
              </a:lnSpc>
              <a:buAutoNum type="arabicParenR"/>
            </a:pP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التشخيص الفني </a:t>
            </a:r>
            <a:endParaRPr lang="ar-T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ar-T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الإستثمارات</a:t>
            </a: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التي أنجزتها البلدية خلال الفترة 2016- 2020 و المشاريع الجهوية و الوطنية المبرمجة</a:t>
            </a:r>
            <a:endParaRPr lang="fr-F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التشخيص المالي </a:t>
            </a:r>
            <a:endParaRPr lang="ar-T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اقتراحات المواطنين من خلال جلسات المناطق السابقة</a:t>
            </a:r>
            <a:endParaRPr lang="ar-T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مقترحات </a:t>
            </a: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المواطنين</a:t>
            </a:r>
            <a:endParaRPr lang="fr-F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نقاش</a:t>
            </a:r>
            <a:endParaRPr lang="ar-T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تقديم المنهجية المعتمدة من طرف المجلس البلدي لتوزيع الموارد المالية </a:t>
            </a:r>
            <a:r>
              <a:rPr lang="ar-T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و</a:t>
            </a: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قائمة المشاريع التي تم ضبطها من طرف المجلس </a:t>
            </a:r>
            <a:r>
              <a:rPr lang="ar-T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البلدي</a:t>
            </a:r>
            <a:endParaRPr lang="fr-F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14350" indent="-514350" algn="r" rtl="1">
              <a:lnSpc>
                <a:spcPct val="150000"/>
              </a:lnSpc>
              <a:buFontTx/>
              <a:buAutoNum type="arabicParenR"/>
            </a:pPr>
            <a:r>
              <a:rPr lang="ar-T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ممثلي المناطق  </a:t>
            </a:r>
            <a:endParaRPr lang="fr-F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14350" indent="-514350" algn="r" rtl="1">
              <a:lnSpc>
                <a:spcPct val="150000"/>
              </a:lnSpc>
            </a:pPr>
            <a:endParaRPr lang="ar-T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/>
        </p:nvGraphicFramePr>
        <p:xfrm>
          <a:off x="578576" y="3214686"/>
          <a:ext cx="11041963" cy="337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619219" y="1000108"/>
          <a:ext cx="9239316" cy="211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5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82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5627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تقديرات 2021 </a:t>
                      </a:r>
                    </a:p>
                    <a:p>
                      <a:pPr algn="ctr"/>
                      <a:r>
                        <a:rPr lang="ar-TN" sz="1400" dirty="0"/>
                        <a:t>( </a:t>
                      </a:r>
                      <a:r>
                        <a:rPr lang="ar-TN" sz="1400" dirty="0" err="1"/>
                        <a:t>أ</a:t>
                      </a:r>
                      <a:r>
                        <a:rPr lang="ar-TN" sz="1400" dirty="0"/>
                        <a:t> . د )</a:t>
                      </a:r>
                      <a:endParaRPr lang="fr-F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2020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2019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2018</a:t>
                      </a:r>
                    </a:p>
                    <a:p>
                      <a:pPr algn="ctr"/>
                      <a:r>
                        <a:rPr lang="ar-TN" dirty="0"/>
                        <a:t>(</a:t>
                      </a:r>
                      <a:r>
                        <a:rPr lang="ar-TN" baseline="0" dirty="0"/>
                        <a:t> </a:t>
                      </a:r>
                      <a:r>
                        <a:rPr lang="ar-TN" baseline="0" dirty="0" err="1"/>
                        <a:t>أ</a:t>
                      </a:r>
                      <a:r>
                        <a:rPr lang="ar-TN" baseline="0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2017</a:t>
                      </a:r>
                    </a:p>
                    <a:p>
                      <a:pPr algn="ctr"/>
                      <a:r>
                        <a:rPr lang="ar-TN" dirty="0"/>
                        <a:t>(</a:t>
                      </a:r>
                      <a:r>
                        <a:rPr lang="ar-TN" baseline="0" dirty="0"/>
                        <a:t> </a:t>
                      </a:r>
                      <a:r>
                        <a:rPr lang="ar-TN" baseline="0" dirty="0" err="1"/>
                        <a:t>أ</a:t>
                      </a:r>
                      <a:r>
                        <a:rPr lang="ar-TN" baseline="0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139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1582.350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986.329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1596.178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1758.891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1269.667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600" dirty="0"/>
                        <a:t>موارد </a:t>
                      </a:r>
                      <a:r>
                        <a:rPr lang="ar-TN" sz="1600" dirty="0" err="1"/>
                        <a:t>جبائية</a:t>
                      </a:r>
                      <a:endParaRPr lang="fr-FR" sz="16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3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2154.500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1212.347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1155.308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1217.112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1368.449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600" dirty="0"/>
                        <a:t>موارد غير</a:t>
                      </a:r>
                      <a:r>
                        <a:rPr lang="ar-TN" sz="1600" baseline="0" dirty="0"/>
                        <a:t> </a:t>
                      </a:r>
                      <a:r>
                        <a:rPr lang="ar-TN" sz="1600" baseline="0" dirty="0" err="1"/>
                        <a:t>جبائية</a:t>
                      </a:r>
                      <a:endParaRPr lang="fr-FR" sz="16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39"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3736.850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2198.676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2751.486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2976.003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400" b="1" dirty="0"/>
                        <a:t>2638.116</a:t>
                      </a:r>
                      <a:endParaRPr lang="fr-FR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sz="1600" dirty="0"/>
                        <a:t>المجموع</a:t>
                      </a:r>
                      <a:endParaRPr lang="fr-FR" sz="16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1422400" y="3581400"/>
          <a:ext cx="9550400" cy="245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352800" y="381000"/>
            <a:ext cx="5905541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هـــــيـــكــــلـة مـــوارد الــعـــــنــــوان الأول المحققة</a:t>
            </a:r>
            <a:endParaRPr lang="fr-F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9" name="Image 8" descr="شاب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052" y="199149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2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80960" y="571480"/>
          <a:ext cx="114300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9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تقديرات 2021</a:t>
                      </a:r>
                    </a:p>
                    <a:p>
                      <a:pPr algn="ctr"/>
                      <a:r>
                        <a:rPr lang="ar-TN" sz="1400" dirty="0"/>
                        <a:t>( </a:t>
                      </a:r>
                      <a:r>
                        <a:rPr lang="ar-TN" sz="1400" dirty="0" err="1"/>
                        <a:t>أ</a:t>
                      </a:r>
                      <a:r>
                        <a:rPr lang="ar-TN" sz="1400" dirty="0"/>
                        <a:t>. د )</a:t>
                      </a:r>
                      <a:endParaRPr lang="fr-F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2020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2019</a:t>
                      </a:r>
                    </a:p>
                    <a:p>
                      <a:pPr algn="ctr"/>
                      <a:r>
                        <a:rPr lang="ar-TN" dirty="0"/>
                        <a:t>(أ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2018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2017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230.000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75.528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235.059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209.617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151.803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العقارات المبنية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100.000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35.569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>
                          <a:latin typeface="Arial" pitchFamily="34" charset="0"/>
                          <a:cs typeface="Arial" pitchFamily="34" charset="0"/>
                        </a:rPr>
                        <a:t>98.643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64.934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65.844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الأراضي غبر المبنية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420.000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254.238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333.619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303.437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232.159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معلوم على المؤسسات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622.350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292.104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568.593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539.527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456.402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لزمة الأسواق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-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70.300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67.508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209.808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94.608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المعلوم الإضافي على سعر التيار</a:t>
                      </a:r>
                      <a:r>
                        <a:rPr lang="ar-TN" baseline="0" dirty="0"/>
                        <a:t> الكهربائي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210.000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258.590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>
                          <a:latin typeface="Arial" pitchFamily="34" charset="0"/>
                          <a:cs typeface="Arial" pitchFamily="34" charset="0"/>
                        </a:rPr>
                        <a:t>292.755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431.568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268.851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مداخيل جبائية أخرى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472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1582.350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986.329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1596.178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1758.891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1269.667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المجموع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0" y="4000504"/>
          <a:ext cx="11493552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238480" y="142852"/>
            <a:ext cx="6000792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هــيــكـــلــــة الـــمـــــوارد </a:t>
            </a:r>
            <a:r>
              <a:rPr lang="ar-TN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الــجـــبـــائـــيـــة</a:t>
            </a:r>
            <a:endParaRPr lang="en-US" dirty="0"/>
          </a:p>
        </p:txBody>
      </p:sp>
      <p:pic>
        <p:nvPicPr>
          <p:cNvPr id="8" name="Image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76211" y="714356"/>
          <a:ext cx="11239577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9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تقديرات</a:t>
                      </a:r>
                      <a:r>
                        <a:rPr lang="ar-TN" sz="1400" baseline="0" dirty="0"/>
                        <a:t> 2021</a:t>
                      </a:r>
                    </a:p>
                    <a:p>
                      <a:pPr algn="ctr"/>
                      <a:r>
                        <a:rPr lang="ar-TN" sz="1400" baseline="0" dirty="0"/>
                        <a:t>( </a:t>
                      </a:r>
                      <a:r>
                        <a:rPr lang="ar-TN" sz="1400" baseline="0" dirty="0" err="1"/>
                        <a:t>أ</a:t>
                      </a:r>
                      <a:r>
                        <a:rPr lang="ar-TN" sz="1400" baseline="0" dirty="0"/>
                        <a:t> . د)</a:t>
                      </a:r>
                      <a:endParaRPr lang="fr-F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2020</a:t>
                      </a:r>
                    </a:p>
                    <a:p>
                      <a:pPr algn="ctr"/>
                      <a:r>
                        <a:rPr lang="ar-TN" dirty="0"/>
                        <a:t>(أ 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2019</a:t>
                      </a:r>
                    </a:p>
                    <a:p>
                      <a:pPr algn="ctr"/>
                      <a:r>
                        <a:rPr lang="ar-TN" dirty="0"/>
                        <a:t>(أ 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2018</a:t>
                      </a:r>
                    </a:p>
                    <a:p>
                      <a:pPr algn="ctr"/>
                      <a:r>
                        <a:rPr lang="ar-TN" dirty="0"/>
                        <a:t>(أ.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2017</a:t>
                      </a:r>
                    </a:p>
                    <a:p>
                      <a:pPr algn="ctr"/>
                      <a:r>
                        <a:rPr lang="ar-TN" dirty="0"/>
                        <a:t>(أ .د)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190.000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77.701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87.666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112.586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83.217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كراء العقارات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1250.000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1115.162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1013.784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927.163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825.134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المناب من المال المشترك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--------</a:t>
                      </a:r>
                      <a:endParaRPr lang="fr-FR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-------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------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------</a:t>
                      </a:r>
                      <a:endParaRPr lang="fr-FR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80.000</a:t>
                      </a:r>
                      <a:endParaRPr lang="fr-FR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مدخرات الاستثمار</a:t>
                      </a:r>
                      <a:r>
                        <a:rPr lang="ar-TN" baseline="0" dirty="0"/>
                        <a:t> موارد منقولة من فوائض العنوان الأول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714.500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19.484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53.858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177.363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380.098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موارد أخرى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2154.500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1212.347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1155.308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1217.112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/>
                        <a:t>1368.449</a:t>
                      </a:r>
                      <a:endParaRPr lang="fr-FR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المجموع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1016000" y="3714728"/>
          <a:ext cx="10928387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3047979" y="214290"/>
            <a:ext cx="6096043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هــــيـــكـــلـــة الـــمـــوارد غـــيـــر </a:t>
            </a:r>
            <a:r>
              <a:rPr lang="ar-TN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الـــجـــبـــائـــيـــة</a:t>
            </a:r>
            <a:endParaRPr lang="en-US" dirty="0"/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4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5710" y="943910"/>
          <a:ext cx="11525330" cy="297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9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05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572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sz="1400" dirty="0"/>
                        <a:t>تقديرات 2021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sz="1400" dirty="0"/>
                        <a:t>( </a:t>
                      </a:r>
                      <a:r>
                        <a:rPr lang="ar-TN" sz="1400" dirty="0" err="1"/>
                        <a:t>أ</a:t>
                      </a:r>
                      <a:r>
                        <a:rPr lang="ar-TN" sz="1400" dirty="0"/>
                        <a:t> . د)</a:t>
                      </a:r>
                      <a:endParaRPr lang="fr-FR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2020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د)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2019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 )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2018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.د )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2017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.د )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1250.000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1115.162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Arial" pitchFamily="34" charset="0"/>
                          <a:cs typeface="Arial" pitchFamily="34" charset="0"/>
                        </a:rPr>
                        <a:t>1013.784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927.163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825.134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مبلغ المناب من المال المشترك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ar-TN" sz="1400" b="1" dirty="0">
                          <a:latin typeface="Arial" pitchFamily="34" charset="0"/>
                          <a:cs typeface="Arial" pitchFamily="34" charset="0"/>
                        </a:rPr>
                        <a:t>9.35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12.36%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1.3% -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مؤشر تطوره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3736.800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3838.000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Arial" pitchFamily="34" charset="0"/>
                          <a:cs typeface="Arial" pitchFamily="34" charset="0"/>
                        </a:rPr>
                        <a:t>3348.000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3215</a:t>
                      </a:r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.000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2639</a:t>
                      </a:r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.000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الميزانية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%3</a:t>
                      </a:r>
                      <a:r>
                        <a:rPr lang="ar-TN" sz="14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28.8%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مؤشر مساهمته في الميزانية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00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52.08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itchFamily="34" charset="0"/>
                          <a:cs typeface="Arial" pitchFamily="34" charset="0"/>
                        </a:rPr>
                        <a:t>46.4</a:t>
                      </a:r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42.241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38.63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Arial" pitchFamily="34" charset="0"/>
                          <a:cs typeface="Arial" pitchFamily="34" charset="0"/>
                        </a:rPr>
                        <a:t>34.38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مساعدة</a:t>
                      </a:r>
                      <a:r>
                        <a:rPr lang="ar-TN" baseline="0" dirty="0"/>
                        <a:t> الدولة لكل مواطن شابي (24000 نسمة)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1219200" y="3657600"/>
          <a:ext cx="1063628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666976" y="285728"/>
            <a:ext cx="7715304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تـــطـــــور الــــمـــنـــاب مــــن الــمـــال الــمــشــتــرك الــمــحــقــق</a:t>
            </a:r>
            <a:endParaRPr lang="en-US" dirty="0"/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8" name="Image 7" descr="شاب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5161" y="5699403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51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64" y="785792"/>
          <a:ext cx="11334822" cy="347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9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9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2708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تقديرات</a:t>
                      </a:r>
                      <a:r>
                        <a:rPr lang="ar-TN" sz="1400" baseline="0" dirty="0"/>
                        <a:t> 2021</a:t>
                      </a:r>
                    </a:p>
                    <a:p>
                      <a:pPr algn="ctr"/>
                      <a:r>
                        <a:rPr lang="ar-TN" sz="1400" baseline="0" dirty="0"/>
                        <a:t>( </a:t>
                      </a:r>
                      <a:r>
                        <a:rPr lang="ar-TN" sz="1400" baseline="0" dirty="0" err="1"/>
                        <a:t>أ</a:t>
                      </a:r>
                      <a:r>
                        <a:rPr lang="ar-TN" sz="1400" baseline="0" dirty="0"/>
                        <a:t> . د )</a:t>
                      </a:r>
                      <a:endParaRPr lang="fr-FR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2020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2019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</a:t>
                      </a:r>
                      <a:r>
                        <a:rPr lang="ar-TN" baseline="0" dirty="0"/>
                        <a:t>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2018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2017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708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2000.800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1498.178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1656.813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1481.745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1506.740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التأجير العمومي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708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1047.500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129.601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597.075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882.719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797.491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وسائل المصالح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708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300.550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70.724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314.789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233.685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201.809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التدخل العمومي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8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115.000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62.435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78.107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90.150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106.565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فوائد الدين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70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3.095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87.203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-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-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نفقات أخرى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708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3463.850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1764.033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2733.987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2688.299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2612.605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المجموع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508000" y="4008446"/>
          <a:ext cx="11239579" cy="28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143229" y="214290"/>
            <a:ext cx="5715040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هـــــيـــكـــلـــة نـــفـــقـــات الـــعـــنـــوان الأول</a:t>
            </a:r>
            <a:endParaRPr lang="en-US" dirty="0"/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8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76211" y="785794"/>
          <a:ext cx="11239577" cy="266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24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0801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تقديرات 2021</a:t>
                      </a:r>
                    </a:p>
                    <a:p>
                      <a:pPr algn="ctr"/>
                      <a:r>
                        <a:rPr lang="ar-TN" dirty="0"/>
                        <a:t>(أ .د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2020</a:t>
                      </a:r>
                    </a:p>
                    <a:p>
                      <a:pPr algn="ctr"/>
                      <a:r>
                        <a:rPr lang="ar-TN" dirty="0"/>
                        <a:t>(أ .د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2019</a:t>
                      </a:r>
                    </a:p>
                    <a:p>
                      <a:pPr algn="ctr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2018</a:t>
                      </a:r>
                    </a:p>
                    <a:p>
                      <a:pPr algn="ctr"/>
                      <a:r>
                        <a:rPr lang="ar-TN" dirty="0"/>
                        <a:t>(أ.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2017</a:t>
                      </a:r>
                    </a:p>
                    <a:p>
                      <a:pPr algn="ctr"/>
                      <a:r>
                        <a:rPr lang="ar-TN" dirty="0"/>
                        <a:t>(أ .د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801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-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75.528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235.059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209.617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151.803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المعلوم</a:t>
                      </a:r>
                      <a:r>
                        <a:rPr lang="ar-TN" baseline="0" dirty="0"/>
                        <a:t> المستخلص 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801">
                <a:tc>
                  <a:txBody>
                    <a:bodyPr/>
                    <a:lstStyle/>
                    <a:p>
                      <a:pPr algn="ctr"/>
                      <a:r>
                        <a:rPr lang="ar-TN" dirty="0">
                          <a:latin typeface="Arial" pitchFamily="34" charset="0"/>
                          <a:cs typeface="Arial" pitchFamily="34" charset="0"/>
                        </a:rPr>
                        <a:t>230.000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>
                          <a:latin typeface="Arial" pitchFamily="34" charset="0"/>
                          <a:cs typeface="Arial" pitchFamily="34" charset="0"/>
                        </a:rPr>
                        <a:t>280.000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>
                          <a:latin typeface="Arial" pitchFamily="34" charset="0"/>
                          <a:cs typeface="Arial" pitchFamily="34" charset="0"/>
                        </a:rPr>
                        <a:t>280.000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213.943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211</a:t>
                      </a:r>
                      <a:r>
                        <a:rPr lang="fr-FR" dirty="0"/>
                        <a:t>.</a:t>
                      </a:r>
                      <a:r>
                        <a:rPr lang="ar-TN" dirty="0"/>
                        <a:t>196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المعلوم المعتمد بالميزانية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801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-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27</a:t>
                      </a:r>
                      <a:r>
                        <a:rPr lang="fr-FR" dirty="0"/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84</a:t>
                      </a:r>
                      <a:r>
                        <a:rPr lang="fr-FR" dirty="0"/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98</a:t>
                      </a:r>
                      <a:r>
                        <a:rPr lang="fr-FR" dirty="0"/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72</a:t>
                      </a:r>
                      <a:r>
                        <a:rPr lang="fr-FR" dirty="0"/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نسبة الاستخلاص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801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-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3.2</a:t>
                      </a:r>
                      <a:r>
                        <a:rPr lang="fr-FR" dirty="0"/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9.8</a:t>
                      </a:r>
                      <a:r>
                        <a:rPr lang="fr-FR" dirty="0"/>
                        <a:t>%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8.7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6.3</a:t>
                      </a:r>
                      <a:endParaRPr lang="fr-F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TN" dirty="0"/>
                        <a:t>المعلوم المدفوع عن كل مواطن في السنة (24000 نسمة)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Graphique 3"/>
          <p:cNvGraphicFramePr/>
          <p:nvPr/>
        </p:nvGraphicFramePr>
        <p:xfrm>
          <a:off x="476211" y="3500438"/>
          <a:ext cx="11239579" cy="306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714469" y="142852"/>
            <a:ext cx="9048813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تــطــور نــســبــة الاســتــخــلاص عــلــى الـعــقــارات الــمــبــنــيــة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8" name="Image 7" descr="شاب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49016" y="5657840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67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636" y="1140396"/>
            <a:ext cx="1026621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ar-TN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الـتـحـلـيـل عـبـر الـمـؤشــرات</a:t>
            </a:r>
            <a:endParaRPr lang="fr-F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4" name="Image 3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7125" y="5325331"/>
            <a:ext cx="1225986" cy="122786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71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52465" y="1397001"/>
          <a:ext cx="10382325" cy="426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0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6453">
                <a:tc>
                  <a:txBody>
                    <a:bodyPr/>
                    <a:lstStyle/>
                    <a:p>
                      <a:pPr algn="ctr" rtl="1"/>
                      <a:endParaRPr lang="ar-TN" dirty="0"/>
                    </a:p>
                    <a:p>
                      <a:pPr algn="ctr" rtl="1"/>
                      <a:r>
                        <a:rPr lang="ar-TN" dirty="0"/>
                        <a:t>مدلوله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TN" dirty="0"/>
                    </a:p>
                    <a:p>
                      <a:pPr algn="ctr" rtl="1"/>
                      <a:r>
                        <a:rPr lang="ar-TN" dirty="0"/>
                        <a:t>نسبته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TN" dirty="0"/>
                    </a:p>
                    <a:p>
                      <a:pPr algn="ctr" rtl="1"/>
                      <a:r>
                        <a:rPr lang="ar-TN" dirty="0"/>
                        <a:t>بيان المؤشر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453">
                <a:tc>
                  <a:txBody>
                    <a:bodyPr/>
                    <a:lstStyle/>
                    <a:p>
                      <a:pPr algn="ctr" rtl="1"/>
                      <a:endParaRPr lang="ar-TN" b="1" dirty="0"/>
                    </a:p>
                    <a:p>
                      <a:pPr algn="ctr" rtl="1"/>
                      <a:r>
                        <a:rPr lang="ar-TN" b="1" dirty="0" err="1"/>
                        <a:t>إرتفاع</a:t>
                      </a:r>
                      <a:r>
                        <a:rPr lang="ar-TN" b="1" dirty="0"/>
                        <a:t> نسبة التأجير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ar-TN" sz="1600" b="1" dirty="0"/>
                    </a:p>
                    <a:p>
                      <a:pPr algn="ctr"/>
                      <a:r>
                        <a:rPr lang="ar-TN" sz="1600" b="1" dirty="0"/>
                        <a:t>%</a:t>
                      </a:r>
                      <a:r>
                        <a:rPr lang="fr-FR" sz="1600" b="1" dirty="0"/>
                        <a:t> </a:t>
                      </a:r>
                      <a:r>
                        <a:rPr lang="ar-TN" sz="1600" b="1" dirty="0"/>
                        <a:t>61</a:t>
                      </a:r>
                    </a:p>
                    <a:p>
                      <a:pPr algn="ctr"/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/>
                        <a:t>التأجير العمومي/نفقات العنوان الأول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453">
                <a:tc>
                  <a:txBody>
                    <a:bodyPr/>
                    <a:lstStyle/>
                    <a:p>
                      <a:pPr algn="ctr" rtl="1"/>
                      <a:endParaRPr lang="ar-TN" b="1" dirty="0"/>
                    </a:p>
                    <a:p>
                      <a:pPr algn="ctr" rtl="1"/>
                      <a:r>
                        <a:rPr lang="ar-TN" b="1" dirty="0"/>
                        <a:t>أهمية الموارد المخصصة للتأجير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ar-TN" sz="1600" b="1" dirty="0"/>
                    </a:p>
                    <a:p>
                      <a:pPr algn="ctr"/>
                      <a:r>
                        <a:rPr lang="ar-TN" sz="1600" b="1" dirty="0"/>
                        <a:t>%</a:t>
                      </a:r>
                      <a:r>
                        <a:rPr lang="fr-FR" sz="1600" b="1" dirty="0"/>
                        <a:t> </a:t>
                      </a:r>
                      <a:r>
                        <a:rPr lang="ar-TN" sz="1600" b="1" dirty="0"/>
                        <a:t>60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/>
                        <a:t>التأجير العمومي/موارد العنوان الأول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453">
                <a:tc>
                  <a:txBody>
                    <a:bodyPr/>
                    <a:lstStyle/>
                    <a:p>
                      <a:pPr algn="ctr" rtl="1"/>
                      <a:endParaRPr lang="ar-TN" b="1" dirty="0"/>
                    </a:p>
                    <a:p>
                      <a:pPr algn="ctr" rtl="1"/>
                      <a:r>
                        <a:rPr lang="ar-TN" b="1" dirty="0"/>
                        <a:t>ديون ضعيفة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ar-TN" sz="1600" b="1" dirty="0"/>
                    </a:p>
                    <a:p>
                      <a:pPr algn="ctr"/>
                      <a:r>
                        <a:rPr lang="ar-TN" sz="1600" b="1" dirty="0"/>
                        <a:t>8%</a:t>
                      </a:r>
                      <a:endParaRPr lang="fr-FR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/>
                        <a:t>تسديد المتخلدات/نفقات العنوان الأول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453">
                <a:tc>
                  <a:txBody>
                    <a:bodyPr/>
                    <a:lstStyle/>
                    <a:p>
                      <a:pPr algn="ctr" rtl="1"/>
                      <a:endParaRPr lang="ar-TN" b="1" dirty="0"/>
                    </a:p>
                    <a:p>
                      <a:pPr algn="ctr" rtl="1"/>
                      <a:r>
                        <a:rPr lang="ar-TN" b="1" dirty="0"/>
                        <a:t>ضرورة الرفع من استخلاص هذا المعلوم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ar-TN" sz="1600" b="1" dirty="0"/>
                    </a:p>
                    <a:p>
                      <a:pPr algn="ctr"/>
                      <a:r>
                        <a:rPr lang="ar-TN" sz="1600" b="1" dirty="0"/>
                        <a:t>%</a:t>
                      </a:r>
                      <a:r>
                        <a:rPr lang="fr-FR" sz="1600" b="1" dirty="0"/>
                        <a:t> </a:t>
                      </a:r>
                      <a:r>
                        <a:rPr lang="ar-TN" sz="1600" b="1" dirty="0"/>
                        <a:t>63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/>
                        <a:t>استخلاص مداخيل</a:t>
                      </a:r>
                      <a:r>
                        <a:rPr lang="ar-TN" b="1" baseline="0" dirty="0"/>
                        <a:t> كراء العقارات/تقديرات الميزانية العنوان الأول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3149600" y="457200"/>
            <a:ext cx="6286544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مؤشرات عامة حسب الميزانية</a:t>
            </a:r>
            <a:endParaRPr lang="en-US" sz="4000" dirty="0"/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5889" y="324118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80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12799" y="1981203"/>
          <a:ext cx="10363200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228"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مدلول المؤشر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المعلوم بالدينار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/>
                        <a:t>بيان المؤشر</a:t>
                      </a:r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6935">
                <a:tc>
                  <a:txBody>
                    <a:bodyPr/>
                    <a:lstStyle/>
                    <a:p>
                      <a:pPr algn="ctr"/>
                      <a:r>
                        <a:rPr lang="ar-TN" b="1" dirty="0"/>
                        <a:t>مساهمة</a:t>
                      </a:r>
                      <a:r>
                        <a:rPr lang="ar-TN" b="1" baseline="0" dirty="0"/>
                        <a:t> السكان في المداخيل الجبائية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ar-TN" b="1" dirty="0"/>
                        <a:t>66.5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/>
                        <a:t>المداخيل الجبائية </a:t>
                      </a:r>
                      <a:r>
                        <a:rPr lang="ar-TN" b="1" dirty="0" err="1"/>
                        <a:t>الإعتيادية</a:t>
                      </a:r>
                      <a:r>
                        <a:rPr lang="ar-TN" b="1" dirty="0"/>
                        <a:t>/عدد السكان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3301">
                <a:tc>
                  <a:txBody>
                    <a:bodyPr/>
                    <a:lstStyle/>
                    <a:p>
                      <a:pPr algn="ctr"/>
                      <a:r>
                        <a:rPr lang="ar-TN" b="1" dirty="0" err="1"/>
                        <a:t>إرتفاع</a:t>
                      </a:r>
                      <a:r>
                        <a:rPr lang="ar-TN" b="1" dirty="0"/>
                        <a:t> مساهمة المواطن في الجباية على العقارات نتيجة العفو الجبائي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ar-TN" b="1" dirty="0"/>
                        <a:t>13.904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err="1"/>
                        <a:t>المعاليم</a:t>
                      </a:r>
                      <a:r>
                        <a:rPr lang="ar-TN" b="1" dirty="0"/>
                        <a:t> على العقارات/عدد السكان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935">
                <a:tc>
                  <a:txBody>
                    <a:bodyPr/>
                    <a:lstStyle/>
                    <a:p>
                      <a:pPr algn="ctr"/>
                      <a:r>
                        <a:rPr lang="ar-TN" b="1" dirty="0"/>
                        <a:t>مساهمة الدولة لكل مواطن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ar-TN" b="1" dirty="0"/>
                        <a:t>42.241</a:t>
                      </a:r>
                      <a:endParaRPr lang="fr-FR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/>
                        <a:t>المناب من المال المشترك/عدد السكان</a:t>
                      </a:r>
                      <a:endParaRPr lang="fr-FR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2840182" y="762000"/>
            <a:ext cx="6386945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مؤشرات عامة حسب عدد السكان</a:t>
            </a:r>
            <a:endParaRPr lang="en-US" sz="4000" dirty="0"/>
          </a:p>
        </p:txBody>
      </p:sp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7" name="Image 6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5052" y="406968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40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71462" y="1214423"/>
          <a:ext cx="11144329" cy="471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2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2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2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20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2981">
                <a:tc>
                  <a:txBody>
                    <a:bodyPr/>
                    <a:lstStyle/>
                    <a:p>
                      <a:pPr algn="ctr" rtl="1"/>
                      <a:r>
                        <a:rPr lang="ar-TN" dirty="0"/>
                        <a:t>2020 </a:t>
                      </a:r>
                    </a:p>
                    <a:p>
                      <a:pPr algn="ctr" rtl="1"/>
                      <a:r>
                        <a:rPr lang="ar-TN" dirty="0"/>
                        <a:t>(أ 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/>
                        <a:t>2019</a:t>
                      </a:r>
                    </a:p>
                    <a:p>
                      <a:pPr algn="ctr" rtl="1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</a:t>
                      </a:r>
                      <a:r>
                        <a:rPr lang="ar-TN" baseline="0" dirty="0"/>
                        <a:t>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/>
                        <a:t>2018</a:t>
                      </a:r>
                    </a:p>
                    <a:p>
                      <a:pPr algn="ctr" rtl="1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/>
                        <a:t>2017</a:t>
                      </a:r>
                    </a:p>
                    <a:p>
                      <a:pPr algn="ctr" rtl="1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 . د 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/>
                        <a:t>2016</a:t>
                      </a:r>
                    </a:p>
                    <a:p>
                      <a:pPr algn="ctr" rtl="1"/>
                      <a:r>
                        <a:rPr lang="ar-TN" dirty="0"/>
                        <a:t>( </a:t>
                      </a:r>
                      <a:r>
                        <a:rPr lang="ar-TN" dirty="0" err="1"/>
                        <a:t>أ</a:t>
                      </a:r>
                      <a:r>
                        <a:rPr lang="ar-TN" dirty="0"/>
                        <a:t>.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/>
                        <a:t>2015</a:t>
                      </a:r>
                    </a:p>
                    <a:p>
                      <a:pPr algn="ctr" rtl="1"/>
                      <a:r>
                        <a:rPr lang="ar-TN" dirty="0"/>
                        <a:t>(أ .</a:t>
                      </a:r>
                      <a:r>
                        <a:rPr lang="ar-TN" baseline="0" dirty="0"/>
                        <a:t> د)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rtl="1"/>
                      <a:endParaRPr lang="fr-F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2981"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470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622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239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b="1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TN" b="1" dirty="0">
                          <a:solidFill>
                            <a:srgbClr val="C00000"/>
                          </a:solidFill>
                        </a:rPr>
                        <a:t>مشاريع القرب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2981"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290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274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b="1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TN" b="1" dirty="0">
                          <a:solidFill>
                            <a:srgbClr val="C00000"/>
                          </a:solidFill>
                        </a:rPr>
                        <a:t>مشاريع مهيكلة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2981">
                <a:tc>
                  <a:txBody>
                    <a:bodyPr/>
                    <a:lstStyle/>
                    <a:p>
                      <a:pPr algn="ctr" rtl="1"/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210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259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310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380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b="1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TN" b="1" dirty="0">
                          <a:solidFill>
                            <a:srgbClr val="C00000"/>
                          </a:solidFill>
                        </a:rPr>
                        <a:t>مشاريع إدارية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981"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760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484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259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622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310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sz="2000" b="1" dirty="0">
                        <a:cs typeface="+mj-cs"/>
                      </a:endParaRPr>
                    </a:p>
                    <a:p>
                      <a:pPr algn="ctr" rtl="1"/>
                      <a:r>
                        <a:rPr lang="ar-TN" sz="2000" b="1" dirty="0">
                          <a:cs typeface="+mj-cs"/>
                        </a:rPr>
                        <a:t>619</a:t>
                      </a:r>
                      <a:endParaRPr lang="fr-FR" sz="2000" b="1" dirty="0">
                        <a:cs typeface="+mj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TN" dirty="0"/>
                    </a:p>
                    <a:p>
                      <a:pPr algn="ctr" rtl="1"/>
                      <a:r>
                        <a:rPr lang="ar-TN" b="1" dirty="0">
                          <a:solidFill>
                            <a:srgbClr val="002060"/>
                          </a:solidFill>
                        </a:rPr>
                        <a:t>الجملة</a:t>
                      </a:r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476475" y="428604"/>
            <a:ext cx="82868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تطور إعتمادات المشاريع من سنة 2015 إلى سنة 2020</a:t>
            </a:r>
            <a:endParaRPr lang="en-US" sz="3200" dirty="0"/>
          </a:p>
        </p:txBody>
      </p:sp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16" y="5791200"/>
            <a:ext cx="829721" cy="83099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73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7958" y="235527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6872" y="207819"/>
            <a:ext cx="4918364" cy="1445372"/>
          </a:xfrm>
          <a:prstGeom prst="rect">
            <a:avLst/>
          </a:prstGeom>
        </p:spPr>
      </p:pic>
      <p:pic>
        <p:nvPicPr>
          <p:cNvPr id="6" name="Image 5" descr="شابة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177" y="193963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00038" y="1713923"/>
            <a:ext cx="11458575" cy="5033486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 rtl="1">
              <a:lnSpc>
                <a:spcPct val="150000"/>
              </a:lnSpc>
            </a:pPr>
            <a:r>
              <a:rPr lang="ar-TN" sz="2800" b="1" dirty="0">
                <a:solidFill>
                  <a:schemeClr val="accent2"/>
                </a:solidFill>
                <a:latin typeface="Monotype Corsiva" pitchFamily="66" charset="0"/>
              </a:rPr>
              <a:t>تقديم مسار إعداد المخطط الاستثماري التشاركي لسنة </a:t>
            </a:r>
            <a:endParaRPr lang="fr-FR" sz="28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marL="514350" indent="-514350" algn="ctr" rtl="1">
              <a:lnSpc>
                <a:spcPct val="150000"/>
              </a:lnSpc>
            </a:pPr>
            <a:r>
              <a:rPr lang="ar-TN" sz="3200" b="1" dirty="0">
                <a:solidFill>
                  <a:schemeClr val="accent2"/>
                </a:solidFill>
                <a:latin typeface="Monotype Corsiva" pitchFamily="66" charset="0"/>
              </a:rPr>
              <a:t>2021</a:t>
            </a:r>
            <a:endParaRPr lang="ar-TN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742950" indent="-742950" algn="r" rtl="1">
              <a:buAutoNum type="arabicParenR"/>
            </a:pPr>
            <a:r>
              <a:rPr lang="ar-T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الأعمال التحضيرية</a:t>
            </a:r>
            <a:endParaRPr lang="ar-T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r" rtl="1">
              <a:buAutoNum type="arabicParenR"/>
            </a:pPr>
            <a:r>
              <a:rPr lang="ar-TN" sz="3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6" action="ppaction://hlinksldjump"/>
              </a:rPr>
              <a:t>التشخيص الفني و المالي </a:t>
            </a:r>
            <a:endParaRPr lang="fr-FR" sz="3600" b="1" cap="all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indent="-742950" algn="r" rtl="1">
              <a:buFontTx/>
              <a:buAutoNum type="arabicParenR"/>
            </a:pPr>
            <a:r>
              <a:rPr lang="ar-TN" sz="3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5" action="ppaction://hlinksldjump"/>
              </a:rPr>
              <a:t>إعداد البطاقات الأولية للمشاريع المقترحة</a:t>
            </a:r>
            <a:endParaRPr lang="ar-TN" sz="3600" b="1" cap="all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indent="-742950" algn="r" rtl="1">
              <a:buFontTx/>
              <a:buAutoNum type="arabicParenR"/>
            </a:pPr>
            <a:r>
              <a:rPr lang="ar-TN" sz="3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6" action="ppaction://hlinksldjump"/>
              </a:rPr>
              <a:t>الجلسة العامة التشاركية عن بعد بالتنسيق مع منظمات المجتمع المدني </a:t>
            </a:r>
            <a:r>
              <a:rPr lang="ar-TN" sz="3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5" action="ppaction://hlinksldjump"/>
              </a:rPr>
              <a:t>الشريكة</a:t>
            </a:r>
            <a:endParaRPr lang="fr-FR" sz="3600" b="1" cap="all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  <a:hlinkClick r:id="rId5" action="ppaction://hlinksldjump"/>
            </a:endParaRPr>
          </a:p>
          <a:p>
            <a:pPr marL="742950" indent="-742950" algn="r" rtl="1">
              <a:buFontTx/>
              <a:buAutoNum type="arabicParenR"/>
            </a:pPr>
            <a:r>
              <a:rPr lang="ar-TN" sz="3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7" action="ppaction://hlinksldjump"/>
              </a:rPr>
              <a:t>الأعمال النهائية </a:t>
            </a:r>
            <a:endParaRPr lang="fr-FR" sz="3600" b="1" cap="all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11927" y="387927"/>
            <a:ext cx="8382000" cy="1025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توزيع إعتمادات التنمية حسب التدخلات الثلاث </a:t>
            </a:r>
          </a:p>
          <a:p>
            <a:pPr algn="ctr"/>
            <a:r>
              <a:rPr lang="ar-T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 سنة 2015 إلى سنة 2020</a:t>
            </a:r>
            <a:endParaRPr lang="en-US" sz="3200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2429164" y="1849582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78400" y="47244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TN" dirty="0"/>
              <a:t>18</a:t>
            </a:r>
            <a:r>
              <a:rPr lang="fr-FR" dirty="0"/>
              <a:t>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97600" y="37338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TN" dirty="0"/>
              <a:t>44</a:t>
            </a:r>
            <a:r>
              <a:rPr lang="fr-FR" dirty="0"/>
              <a:t>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18182" y="3643745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TN" dirty="0"/>
              <a:t>38</a:t>
            </a:r>
            <a:r>
              <a:rPr lang="fr-FR" dirty="0"/>
              <a:t>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5636" y="1856509"/>
            <a:ext cx="43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TN" sz="2400" b="1" dirty="0"/>
              <a:t>الكلفة </a:t>
            </a:r>
            <a:r>
              <a:rPr lang="ar-TN" sz="3200" b="1" dirty="0"/>
              <a:t>الجملية</a:t>
            </a:r>
            <a:r>
              <a:rPr lang="ar-TN" sz="2400" b="1" dirty="0"/>
              <a:t>: 3054 أد</a:t>
            </a:r>
            <a:endParaRPr lang="fr-FR" sz="2400" b="1" dirty="0"/>
          </a:p>
        </p:txBody>
      </p:sp>
      <p:sp>
        <p:nvSpPr>
          <p:cNvPr id="10" name="ZoneTexte 1"/>
          <p:cNvSpPr txBox="1"/>
          <p:nvPr/>
        </p:nvSpPr>
        <p:spPr>
          <a:xfrm>
            <a:off x="5038437" y="5133109"/>
            <a:ext cx="1219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ar-TN" sz="1600" b="1" dirty="0">
                <a:solidFill>
                  <a:schemeClr val="bg1"/>
                </a:solidFill>
              </a:rPr>
              <a:t>564 أد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1" name="ZoneTexte 1"/>
          <p:cNvSpPr txBox="1"/>
          <p:nvPr/>
        </p:nvSpPr>
        <p:spPr>
          <a:xfrm>
            <a:off x="6197600" y="4343400"/>
            <a:ext cx="1219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ar-TN" sz="1600" b="1" dirty="0">
                <a:solidFill>
                  <a:srgbClr val="FFFF00"/>
                </a:solidFill>
              </a:rPr>
              <a:t>1331 أد</a:t>
            </a:r>
            <a:endParaRPr lang="fr-FR" sz="1600" b="1" dirty="0">
              <a:solidFill>
                <a:srgbClr val="FFFF00"/>
              </a:solidFill>
            </a:endParaRPr>
          </a:p>
        </p:txBody>
      </p:sp>
      <p:pic>
        <p:nvPicPr>
          <p:cNvPr id="12" name="Image 11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16" y="5657840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98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385890"/>
              </p:ext>
            </p:extLst>
          </p:nvPr>
        </p:nvGraphicFramePr>
        <p:xfrm>
          <a:off x="2483293" y="1831340"/>
          <a:ext cx="5994400" cy="31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المبالغ المبرمج </a:t>
                      </a:r>
                      <a:r>
                        <a:rPr lang="ar-TN" sz="1600" b="1" dirty="0" err="1">
                          <a:solidFill>
                            <a:srgbClr val="B3683F"/>
                          </a:solidFill>
                        </a:rPr>
                        <a:t>إستغلالها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المبالغ</a:t>
                      </a:r>
                      <a:r>
                        <a:rPr lang="ar-TN" sz="1600" b="1" baseline="0" dirty="0">
                          <a:solidFill>
                            <a:srgbClr val="B3683F"/>
                          </a:solidFill>
                        </a:rPr>
                        <a:t> المتاحة (أ.د)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نوعية التمويل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مصدر التمويل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تمويل ذاتي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البلدية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قرض</a:t>
                      </a:r>
                      <a:endParaRPr lang="en-US" sz="1400" dirty="0"/>
                    </a:p>
                  </a:txBody>
                  <a:tcPr marL="121920" marR="121920"/>
                </a:tc>
                <a:tc rowSpan="3">
                  <a:txBody>
                    <a:bodyPr/>
                    <a:lstStyle/>
                    <a:p>
                      <a:pPr algn="ctr"/>
                      <a:endParaRPr lang="ar-TN" sz="14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صندوق</a:t>
                      </a:r>
                      <a:r>
                        <a:rPr lang="ar-TN" sz="1400" b="1" baseline="0" dirty="0">
                          <a:solidFill>
                            <a:srgbClr val="C00000"/>
                          </a:solidFill>
                        </a:rPr>
                        <a:t> القروض </a:t>
                      </a:r>
                      <a:r>
                        <a:rPr lang="ar-TN" sz="1400" b="1" baseline="0" dirty="0" err="1">
                          <a:solidFill>
                            <a:srgbClr val="C00000"/>
                          </a:solidFill>
                        </a:rPr>
                        <a:t>و</a:t>
                      </a:r>
                      <a:r>
                        <a:rPr lang="ar-TN" sz="1400" b="1" baseline="0" dirty="0">
                          <a:solidFill>
                            <a:srgbClr val="C00000"/>
                          </a:solidFill>
                        </a:rPr>
                        <a:t> مساعدة الجماعات المحلية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مساعدة موظفة</a:t>
                      </a:r>
                      <a:endParaRPr lang="en-US" sz="14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مساعدة غير موظفة</a:t>
                      </a:r>
                      <a:endParaRPr lang="en-US" sz="14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مساعدات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هياكل أخرى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المجمـــــــــــــوع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1930400" y="304800"/>
            <a:ext cx="7620000" cy="1143000"/>
          </a:xfrm>
          <a:prstGeom prst="ellipse">
            <a:avLst/>
          </a:prstGeom>
          <a:solidFill>
            <a:srgbClr val="EAD9ED"/>
          </a:solidFill>
          <a:ln>
            <a:solidFill>
              <a:srgbClr val="B36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TN" sz="2400" b="1" dirty="0">
              <a:solidFill>
                <a:srgbClr val="C00000"/>
              </a:solidFill>
            </a:endParaRPr>
          </a:p>
          <a:p>
            <a:pPr algn="ctr"/>
            <a:r>
              <a:rPr lang="ar-TN" sz="2000" b="1" dirty="0">
                <a:solidFill>
                  <a:srgbClr val="C00000"/>
                </a:solidFill>
              </a:rPr>
              <a:t>إعتمادات العنوان الثاني</a:t>
            </a:r>
          </a:p>
          <a:p>
            <a:pPr algn="ctr"/>
            <a:r>
              <a:rPr lang="ar-TN" sz="2400" b="1" dirty="0">
                <a:solidFill>
                  <a:srgbClr val="C00000"/>
                </a:solidFill>
              </a:rPr>
              <a:t> </a:t>
            </a:r>
            <a:r>
              <a:rPr lang="ar-TN" sz="1600" b="1" dirty="0">
                <a:solidFill>
                  <a:srgbClr val="7030A0"/>
                </a:solidFill>
              </a:rPr>
              <a:t>المخصصة لتمويل المشاريع الجديدة بالبرنامج الإستثماري البلدي التشاركي لسنة 2021 على مختلف البرامج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5" name="Image 4" descr="شابة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49016" y="5657840"/>
            <a:ext cx="962876" cy="964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11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597892" y="209963"/>
            <a:ext cx="8626763" cy="137158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400" b="1" i="1" u="sng" dirty="0">
                <a:solidFill>
                  <a:srgbClr val="7030A0"/>
                </a:solidFill>
                <a:cs typeface="+mj-cs"/>
              </a:rPr>
              <a:t>حوصلة لأهم المشاريع المقترحة خلال جلسات المناطق للسنوات الفارطة</a:t>
            </a:r>
            <a:endParaRPr lang="fr-FR" sz="2400" b="1" i="1" u="sng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7" name="Flèche gauche 6"/>
          <p:cNvSpPr/>
          <p:nvPr/>
        </p:nvSpPr>
        <p:spPr>
          <a:xfrm>
            <a:off x="10871200" y="17526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486400" y="1676401"/>
            <a:ext cx="5196696" cy="372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المنطقة البلدية بحدودها القديمة</a:t>
            </a:r>
            <a:endParaRPr lang="fr-FR" sz="2800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1200" y="2209800"/>
            <a:ext cx="34544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الوهاب</a:t>
            </a:r>
            <a:endParaRPr lang="fr-FR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إنجاز ملعب حي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تهيئة الطرقات الغير معبدة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تجميل المدخل الجنوبي للمدينة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إحداث منتزه بسبخة منطقة الوهاب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دعم شبكة التطهير بالمنطقة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800" y="2209800"/>
            <a:ext cx="3450671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07000"/>
              </a:lnSpc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الشاطئ </a:t>
            </a:r>
            <a:endParaRPr lang="fr-FR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تهيئة الطرقات الفرعية الغير معبدة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صيانة شبكة التنوير العمومي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إصلاح شبكة الطرقات المعبدة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31201" y="4821381"/>
            <a:ext cx="3435727" cy="1607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ال</a:t>
            </a:r>
            <a:r>
              <a:rPr lang="ar-TN" b="1" i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فراحتة</a:t>
            </a: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 </a:t>
            </a:r>
            <a:endParaRPr lang="fr-FR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صيانة شبكة التنوير العمومي</a:t>
            </a:r>
            <a:endParaRPr lang="ar-TN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r" rtl="1">
              <a:lnSpc>
                <a:spcPct val="150000"/>
              </a:lnSpc>
            </a:pP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تركيز نقاط تنوير جديدة </a:t>
            </a: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تهيئة</a:t>
            </a: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الطرقات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3600" y="2209799"/>
            <a:ext cx="3431024" cy="2237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</a:t>
            </a:r>
            <a:r>
              <a:rPr lang="ar-TN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برج خديجة</a:t>
            </a: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 </a:t>
            </a:r>
            <a:endParaRPr lang="fr-FR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بناء مسرح هواء طلق بالأرض المحاذية للمعلم الأثري برج خديجة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صيانة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إصلاح</a:t>
            </a: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شبكة التنوير العمومي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تعبيد الطرقات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3600" y="4724399"/>
            <a:ext cx="3431024" cy="16902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</a:t>
            </a:r>
            <a:r>
              <a:rPr lang="ar-TN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سيدي سالم</a:t>
            </a: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تصريف المياه المستعملة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الطرقات الغير معبدة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تركيز نقاط تنوير عمومي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2800" y="4648200"/>
            <a:ext cx="3485429" cy="778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</a:t>
            </a:r>
            <a:r>
              <a:rPr lang="ar-TN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المرسى</a:t>
            </a:r>
            <a:endParaRPr lang="fr-FR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المسالك و الطرقات داخل المنطقة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22401" y="5638801"/>
            <a:ext cx="2419727" cy="7342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</a:t>
            </a:r>
            <a:r>
              <a:rPr lang="ar-TN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وسط المدينة</a:t>
            </a:r>
            <a:endParaRPr lang="fr-FR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صيانة الطرقات</a:t>
            </a:r>
          </a:p>
        </p:txBody>
      </p:sp>
      <p:pic>
        <p:nvPicPr>
          <p:cNvPr id="12" name="Image 11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13" name="Image 12" descr="شاب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7493" y="277091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0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9200" y="457201"/>
            <a:ext cx="3547632" cy="372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مناطق التوسع</a:t>
            </a:r>
            <a:endParaRPr lang="fr-FR" sz="2800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  <p:sp>
        <p:nvSpPr>
          <p:cNvPr id="5" name="Flèche gauche 4"/>
          <p:cNvSpPr/>
          <p:nvPr/>
        </p:nvSpPr>
        <p:spPr>
          <a:xfrm>
            <a:off x="10160001" y="533401"/>
            <a:ext cx="1092425" cy="2285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91745" y="4461164"/>
            <a:ext cx="4627419" cy="20781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24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</a:t>
            </a:r>
            <a:r>
              <a:rPr lang="ar-TN" sz="24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الغضابنة و </a:t>
            </a:r>
            <a:r>
              <a:rPr lang="ar-TN" sz="2400" b="1" i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السكامنة</a:t>
            </a:r>
            <a:endParaRPr lang="fr-FR" sz="2400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مرفأ </a:t>
            </a:r>
            <a:r>
              <a:rPr lang="ar-T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بالغضابنة</a:t>
            </a:r>
            <a:r>
              <a:rPr lang="ar-T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الطرقات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 شبكة تنوير عمومي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7963" y="1066800"/>
            <a:ext cx="5915891" cy="2632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20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الشعابنة والسعفات وأولاد إبراهيم بوبكر وأولاد سلامة بن محمود </a:t>
            </a:r>
            <a:endParaRPr lang="fr-FR" sz="2000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تهذيب الأحياء الشعبية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تركيز مخفضات سرعة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إنجاز ملعب حي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تشجير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تعبيد الطرقات</a:t>
            </a:r>
            <a:endParaRPr lang="fr-FR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9817" y="2722416"/>
            <a:ext cx="4184073" cy="2251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sz="20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منطقة </a:t>
            </a:r>
            <a:r>
              <a:rPr lang="ar-TN" sz="2000" b="1" i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الخمارة و جنان الجلاصي و </a:t>
            </a:r>
            <a:r>
              <a:rPr lang="ar-TN" sz="2000" b="1" i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المحامدة</a:t>
            </a:r>
            <a:endParaRPr lang="fr-FR" sz="2000" b="1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تسييج المقبرة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ملعب حي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تعبيد الطرقات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ar-T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برمجة مشربة على الشاطئ</a:t>
            </a: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10" name="Image 9" descr="شابة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4839" y="346363"/>
            <a:ext cx="1327998" cy="133003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5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600" y="228600"/>
            <a:ext cx="89408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TN" sz="4000" b="1" dirty="0" err="1">
                <a:solidFill>
                  <a:srgbClr val="002060"/>
                </a:solidFill>
                <a:latin typeface="Algerian" pitchFamily="82" charset="0"/>
                <a:cs typeface="Andalus" pitchFamily="2" charset="-78"/>
              </a:rPr>
              <a:t>إقتراحات</a:t>
            </a:r>
            <a:r>
              <a:rPr lang="ar-TN" sz="4000" b="1" dirty="0">
                <a:solidFill>
                  <a:srgbClr val="002060"/>
                </a:solidFill>
                <a:latin typeface="Algerian" pitchFamily="82" charset="0"/>
                <a:cs typeface="Andalus" pitchFamily="2" charset="-78"/>
              </a:rPr>
              <a:t> المواطنين</a:t>
            </a:r>
            <a:endParaRPr lang="en-US" sz="4000" b="1" dirty="0">
              <a:solidFill>
                <a:srgbClr val="002060"/>
              </a:solidFill>
              <a:latin typeface="Algerian" pitchFamily="82" charset="0"/>
              <a:cs typeface="Andalus" pitchFamily="2" charset="-78"/>
            </a:endParaRPr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03201" y="1143000"/>
          <a:ext cx="11785600" cy="5562601"/>
        </p:xfrm>
        <a:graphic>
          <a:graphicData uri="http://schemas.openxmlformats.org/drawingml/2006/table">
            <a:tbl>
              <a:tblPr/>
              <a:tblGrid>
                <a:gridCol w="48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7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18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8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78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8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90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78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5272">
                <a:tc gridSpan="11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اقتراحات متساكني مدينة الشابة عبر الرابط الالكتروني المخصص للبرنامج الاستثماري التشاركي لسنة 2021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2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الاقتراحات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نوع المشروع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منطقة </a:t>
                      </a:r>
                      <a:r>
                        <a:rPr lang="ar-TN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س</a:t>
                      </a:r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قديمة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منطقة سكنية </a:t>
                      </a:r>
                      <a:r>
                        <a:rPr lang="ar-TN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ت</a:t>
                      </a:r>
                      <a:endParaRPr lang="ar-TN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ايمايل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الهاتف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الجنس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العمر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الاسم </a:t>
                      </a:r>
                      <a:r>
                        <a:rPr lang="ar-TN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و</a:t>
                      </a:r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اللقب 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67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*Nous fournir une route </a:t>
                      </a:r>
                      <a:r>
                        <a:rPr lang="fr-FR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goudrone</a:t>
                      </a:r>
                      <a:r>
                        <a:rPr lang="fr-FR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au niveau </a:t>
                      </a:r>
                      <a:r>
                        <a:rPr lang="fr-FR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hay</a:t>
                      </a:r>
                      <a:r>
                        <a:rPr lang="fr-FR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7ached rue n10   **Nous faire fixe des </a:t>
                      </a:r>
                      <a:r>
                        <a:rPr lang="fr-FR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dodane</a:t>
                      </a:r>
                      <a:r>
                        <a:rPr lang="fr-FR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au niveau route de port    ***Nous faire disparaitre les obstacle sur les </a:t>
                      </a:r>
                      <a:r>
                        <a:rPr lang="fr-FR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trotoirs</a:t>
                      </a:r>
                      <a:r>
                        <a:rPr lang="fr-FR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de la route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5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حي حشاد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الهنشير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Yassin.preventec@gmail.com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ياسين جلالي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طلب هو إشراك المواطنين في تهيئة الرصيف في المناطق الداخلية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الفرعية للطرقات            **وضع نظم مراقبة في الشوارع الرئيسية تحت إشراف وزارة الداخلية      *** التوعية الاجتماعية    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TN" sz="105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منطقة حي الوهاب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وليد بن بلقاسم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2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مد شبكة التطهير ببقية نهج المغرب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TN" sz="105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عبد الرزاق الفني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0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اولا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تعبيد النهج الفرعية على طول الشاطئ                                       **ثانيا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انارة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الانهج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الفرعية على طول الشاطئ                                      *** ثالثا انجاز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محفضات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السرعة على كامل طريق الشاطئ                 ****رابعا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ازالة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كل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الاكشاك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الفوضوية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تعويضها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باكشاك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موحدة شكلا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لونا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تجهيزها بالماء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الضوء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يتم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كراءها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للمعنيين                              *****خامسا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ازالة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النخل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كل النباتات الغير صالحة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الذابلة علة طول الشاطئ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اللتفكير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بطريقة فعالة في تزيين الطريق                                         **سادسا الزيادة كن حاويات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اانظافة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 خاصة علة مستوى البحر بجانب الطريق    سابعا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اااعتماد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على شركات خاصة للنظافة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مراقبتها بكل جدية         وشكرا          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TN" sz="105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منطقة حي الشاطئ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ناصف حميدة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9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البنية التحتية </a:t>
                      </a:r>
                      <a:r>
                        <a:rPr lang="ar-TN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الماء الصالح للشراب </a:t>
                      </a:r>
                      <a:r>
                        <a:rPr lang="ar-TN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البحث عن مكان للسوق الأسبوعية خارج المدينة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TN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حي حشاد </a:t>
                      </a:r>
                      <a:r>
                        <a:rPr lang="ar-TN" sz="105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5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الهنشير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fethitusa@gmail.com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ليلي العلوي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Image 4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5202" y="180109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29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04800" y="152401"/>
          <a:ext cx="11480798" cy="6579982"/>
        </p:xfrm>
        <a:graphic>
          <a:graphicData uri="http://schemas.openxmlformats.org/drawingml/2006/table">
            <a:tbl>
              <a:tblPr/>
              <a:tblGrid>
                <a:gridCol w="3487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7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2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8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4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4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54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43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75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9585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نقطن في منطقة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بيقو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(حي حشاد) حي سكني كامل ولا نملك ماء حنفية (و عندنا 4سنوات عاملين مطلب )و الطرقات لا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اراك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الله مكروه مليئة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بالحفركيما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تعرفوا خاصة بعد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الامطار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و الإنارة أيضا مفقودة فيبالي هذه الأولويات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الي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من حق كل مواطن أن يتمتع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بها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.و شكرا لكم على هذه الفكرة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ربي يوفق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ادارية</a:t>
                      </a:r>
                      <a:endParaRPr lang="ar-TN" sz="1100" b="1" i="0" u="none" strike="noStrike" dirty="0">
                        <a:solidFill>
                          <a:srgbClr val="202124"/>
                        </a:solidFill>
                        <a:latin typeface="Calibri"/>
                      </a:endParaRP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منطقة حي حشاد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الهنشير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Mahjoub.wafa@gmail.com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9E+07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وفاء محجوب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7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الطرقات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منطقة حي حشاد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الهنشير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Mokhtar Chouchene @ Gmail. Com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5E+07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مختار شوشان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65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مدرسة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 قرب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منطقة حي البساتين و سيدي سالم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bensalemlamia12@gmail.com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2E+07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لمياء بن سالم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7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التطهير وتعبيد منطقة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Calibri"/>
                        </a:rPr>
                        <a:t>هنشير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Calibri"/>
                        </a:rPr>
                        <a:t> موسى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 مهيكلة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2E+07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فوزي موسى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67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تزويق حدائق .اماكن ترفيه ومداخل مدينتنا ونظافة لبلاد من اعشاب الطفيلية والفضالات .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Hadjnasserfathia@yahoo.fr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#####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فتحية الحاج نصر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فلان بن فلان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06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إنشاء الله تعملو حاجة تصلح و بره و تكونو عند حسن الضن !!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Ahmed7mayed@icloud.com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3E+07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أحمد الجربي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568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ربط الجزء المتبقى من نهج المغرب بشبكة التطهير وذالك بالتدخل لدى </a:t>
                      </a:r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onas   </a:t>
                      </a:r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وتعبيد النهج فى مرحلة ثانيةحتى  يرتاح متساكني المنطقة من المعانات التى الممت  بهم فالاونة الأخيرة بعد نزول الامطار وشكرا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 مهيكلة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1E+08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Calibri"/>
                        </a:rPr>
                        <a:t>عبدالرزاق الفنى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296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هل من إمكانية لربط الطريق الفرعي خلف اقامة الامراء لربطه بقنوات التطهير </a:t>
                      </a:r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onas </a:t>
                      </a:r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و تعبيده.  شكرا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مهيكلة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منطقة حي برج خديجة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azasri75@gmail.com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رشدي النصري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850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لم أقدم بعد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مهيكلة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حي البساتين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سيدي سالم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الشعابنة و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السعفات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وأولاد إبراهيم بوبكر و أولاد سلامة بن محمود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Tamimifraj@gmail.com 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تميم فرج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683" marR="4683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52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3201" y="381002"/>
          <a:ext cx="11582400" cy="6324597"/>
        </p:xfrm>
        <a:graphic>
          <a:graphicData uri="http://schemas.openxmlformats.org/drawingml/2006/table">
            <a:tbl>
              <a:tblPr/>
              <a:tblGrid>
                <a:gridCol w="3852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4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9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91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91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62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69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88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اعادة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تعبيد نهج متفرع عن شارع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الخذر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بن حسين مقابل حانوت الحمام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منطقة حي الشاطئ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sadokchebbi@gmail.com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صادق </a:t>
                      </a:r>
                      <a:r>
                        <a:rPr lang="ar-TN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الشابي</a:t>
                      </a:r>
                      <a:endParaRPr lang="ar-TN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تعبيد النهج المقابل حانوت الحمام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نهج خضر بن حسين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حي الشاطئ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Kaouthermechri@hotmail.fr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كوثر المشري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2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الرجاء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انارة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الطريق المتفرع من نهج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خذر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بن حسين على مستوى دار هشام الحداد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حي الشاطئ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sng" strike="noStrike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Kaouthermechri@hotmail.fr</a:t>
                      </a:r>
                      <a:endParaRPr lang="fr-FR" sz="1100" b="1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1E+08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 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كوثر المشري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البنية التحتية:طرقات .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انارة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. صيانة شبكة التطهير. 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حي الوهاب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iness_berrich@yahoo.fr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ايناس بالريش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3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تعبيد بعض الأحياء وتركيز النور الكهربائي في الخمارة كما تم عليه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الاتفاك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سابقا.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 الخمارة و جنان الجلاصي و المحامدة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عبد الرزاق الخميري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73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تفاعل مع سكان منطقة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حى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الفراحتة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اكثر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مايمكن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فى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المزانية2021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حي الفراحتة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belhajhoudhayfa@gmail.com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حذيفة بلحاج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44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تحسين الطرقات والبنية التحتية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اولا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وتهديب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واستغلال الغابة كمركز استشفاء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وحدات فندقية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 الخمارة و جنان الجلاصي و المحامدة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alia.tarchoun@yahoo.com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علياء طرشون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3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إنارة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تعبيد الطرقات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إزالة الأوساخ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 الخمارة و جنان الجلاصي و المحامدة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Ahmedkhmiri416@gmail.com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أحمد الخميري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73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 الخمارة و جنان الجلاصي و المحامدة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ايمن الخميري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73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الخمارة </a:t>
                      </a:r>
                      <a:r>
                        <a:rPr lang="ar-TN" sz="11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ناقصه</a:t>
                      </a:r>
                      <a:r>
                        <a:rPr lang="ar-TN" sz="11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محطة نقل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ادارية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 الخمارة و جنان الجلاصي و المحامدة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أمل بوحجر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33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04800" y="304800"/>
          <a:ext cx="11684000" cy="6702418"/>
        </p:xfrm>
        <a:graphic>
          <a:graphicData uri="http://schemas.openxmlformats.org/drawingml/2006/table">
            <a:tbl>
              <a:tblPr/>
              <a:tblGrid>
                <a:gridCol w="3886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3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1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3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33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33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34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2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37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تعبيد الطريق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الكدلات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الدليمات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وتعبيد الطريق بحومة اولاد فرج الشعابنة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الشعابنة و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السعفات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وأولاد إبراهيم بوبكر و أولاد سلامة بن محمود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Chaabane. Kamel@gmail.com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كمال شعبان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0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حماية المنطقة من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الفيضنات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وذلك بالرفع من مستوى المسالك الفرعية والطرقات الغير معبدة مقارنةً بالطرق المعبدة والإسراع بتركيز محطة التطهير لتصريف مياه الأمطار                   ** صيانة الطرقات المعبدة        *** التسريع في إيجاد حلول للمشاريع المعطلة على مستوى المنطقة كالمستوصف ومحطة التطهير ....        **** مشاريع البعد الإدارية    مدرسة ابتدائية     نادي أطفال       روضة البلدية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حي البساتين و سيدي سالم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sng" strike="noStrike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trabelsi@gmail93.com</a:t>
                      </a:r>
                      <a:endParaRPr lang="fr-FR" sz="1000" b="1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وليد الطرابلسي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التنوير العمومي,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تسييج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المقبرة,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الشعابنة و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السعفات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وأولاد إبراهيم بوبكر و أولاد سلامة بن محمود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لشعابنة عدد13الشابة طريق المهدية 5170تونس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أمين الصويعي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1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الطرقات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الانارة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العمومية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رفع الفضلات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كورنيش بشاطئ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الغضاينى</a:t>
                      </a:r>
                      <a:endParaRPr lang="ar-TN" sz="10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الغضابنة والسكامنة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semsoum71@gmail.com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سامي البكوش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1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تعبيد طريق حي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البيرين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 رفع الفضلات يوميا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ادارية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الغضابنة والسكامنة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dream_tex@yahoo.fr 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نوفل البكوش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05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تقوية طاقة الضوء في مشيخة السعفات حتى يتسنى للشباب بعث مشاريع و مصانع صغرى لان اغلبية الشباب في عاطلين و معطلين عن العمل تعبيد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الانهج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في المناطق السكنية و الطريق المادي الى بحر الشعابنة و السعفات و الغضابنة الى الشابة و رب يكون في العون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الشعابنة و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السعفات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وأولاد إبراهيم بوبكر و أولاد سلامة بن محمود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jozefgeneral@hotmail.com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يوسف الفرجاني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انارة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عمومية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تعبيد الطريق علی مستوی حي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اولاد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جراد طريق جنان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الجلاصي</a:t>
                      </a:r>
                      <a:endParaRPr lang="ar-TN" sz="10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 الخمارة و جنان الجلاصي و المحامدة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elechijrad@gmail.com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حافَظ جراد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تحسين البنية التحتية(الطرقات)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توفير مزيد من الحاويات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الغضابنة والسكامنة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elouejfeten2015@gmail.com 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فاتن الوج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04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مشروع منتزه بالغابة مع رؤية شاملة لمدة عشرة سنوات من سيدي عبد الله الى العمارة. الغابة هي المتنفس الوحيد للاستثمار يجب التفكير جيد في استغلاليه لصالح شباب المنطقة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الاستثمار فيها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الشعابنة و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السعفات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وأولاد إبراهيم بوبكر و أولاد سلامة بن محمود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mabrouk_2006@yahoo.fr 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مبروك شعبان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1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تعبيد الطرقات والعناية بالنظافة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و</a:t>
                      </a:r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البيئة</a:t>
                      </a: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مهيكلة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حي الفراحتة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Nejib-mkacher @hotmail.fr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3E+07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نجيب  المكشر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1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ar-TN" sz="10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بناء مدرسة </a:t>
                      </a:r>
                      <a:r>
                        <a:rPr lang="ar-TN" sz="10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ابتداءية</a:t>
                      </a:r>
                      <a:endParaRPr lang="ar-TN" sz="10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287" marR="4287" marT="32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قرب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حي البساتين و سيدي سالم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bensalemlamia12@gmail.com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#####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أنثى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00" b="1" i="0" u="none" strike="noStrike">
                          <a:solidFill>
                            <a:srgbClr val="202124"/>
                          </a:solidFill>
                          <a:latin typeface="Arial"/>
                        </a:rPr>
                        <a:t>لمياء بن سالم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287" marR="4287" marT="3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6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06401" y="401783"/>
          <a:ext cx="10972799" cy="5937606"/>
        </p:xfrm>
        <a:graphic>
          <a:graphicData uri="http://schemas.openxmlformats.org/drawingml/2006/table">
            <a:tbl>
              <a:tblPr/>
              <a:tblGrid>
                <a:gridCol w="4071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9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47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2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9762">
                <a:tc gridSpan="8">
                  <a:txBody>
                    <a:bodyPr/>
                    <a:lstStyle/>
                    <a:p>
                      <a:pPr algn="ctr" rtl="1" fontAlgn="ctr"/>
                      <a:r>
                        <a:rPr lang="ar-T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اقتراحات </a:t>
                      </a:r>
                      <a:r>
                        <a:rPr lang="ar-TN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متساكني</a:t>
                      </a:r>
                      <a:r>
                        <a:rPr lang="ar-T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مدينة الشابة عبر صندوق الشكاوي</a:t>
                      </a:r>
                    </a:p>
                  </a:txBody>
                  <a:tcPr marL="4489" marR="4489" marT="3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43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الاقتراحات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المنطقة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ايمايل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الهاتف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الجنس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العمر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الاسم و اللقب 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165"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طلب تهيئة زنقة عدد 6 متفرعة عن نهج محمد علي</a:t>
                      </a:r>
                      <a:endParaRPr lang="fr-FR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منطقة حي الوهاب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بلال الكفاف</a:t>
                      </a:r>
                    </a:p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و من معه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تنوير عمومي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حي البساتين </a:t>
                      </a:r>
                    </a:p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و سيدي سالم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متساكني</a:t>
                      </a:r>
                      <a:r>
                        <a:rPr lang="ar-TN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rtl="1" fontAlgn="ctr"/>
                      <a:r>
                        <a:rPr lang="ar-TN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قرعة الطبل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482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تنوير عمومي بالطريق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TN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حي البساتين </a:t>
                      </a:r>
                    </a:p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و سيدي سالم</a:t>
                      </a:r>
                    </a:p>
                    <a:p>
                      <a:pPr algn="ctr" rtl="1" fontAlgn="ctr"/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متساكيني</a:t>
                      </a:r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طريق </a:t>
                      </a:r>
                      <a:r>
                        <a:rPr lang="ar-TN" sz="14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المجيدي</a:t>
                      </a:r>
                      <a:endParaRPr lang="ar-TN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6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تهيئة طريق الصبايا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منطقة حي الفراحتة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202124"/>
                        </a:solidFill>
                        <a:latin typeface="Arial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 err="1">
                          <a:solidFill>
                            <a:srgbClr val="202124"/>
                          </a:solidFill>
                          <a:latin typeface="Arial"/>
                        </a:rPr>
                        <a:t>متساكيني</a:t>
                      </a:r>
                      <a:r>
                        <a:rPr lang="ar-TN" sz="1400" b="1" i="0" u="none" strike="noStrike" dirty="0">
                          <a:solidFill>
                            <a:srgbClr val="202124"/>
                          </a:solidFill>
                          <a:latin typeface="Arial"/>
                        </a:rPr>
                        <a:t> طريق الصبايا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489" marR="4489" marT="3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Image 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4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6705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إحصائيات</a:t>
            </a:r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 4" descr="st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1385455"/>
            <a:ext cx="5079999" cy="2258290"/>
          </a:xfrm>
          <a:prstGeom prst="rect">
            <a:avLst/>
          </a:prstGeom>
        </p:spPr>
      </p:pic>
      <p:pic>
        <p:nvPicPr>
          <p:cNvPr id="6" name="Image 5" descr="sta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726873"/>
            <a:ext cx="7721600" cy="2997777"/>
          </a:xfrm>
          <a:prstGeom prst="rect">
            <a:avLst/>
          </a:prstGeom>
        </p:spPr>
      </p:pic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8" name="Image 7" descr="شاب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202" y="180109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49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2438400"/>
            <a:ext cx="10972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TN" sz="8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التشخيص الفني </a:t>
            </a:r>
            <a:endParaRPr lang="fr-FR" sz="8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727" y="263236"/>
            <a:ext cx="2438399" cy="184346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ta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3" y="3297383"/>
            <a:ext cx="8922327" cy="3269672"/>
          </a:xfrm>
          <a:prstGeom prst="rect">
            <a:avLst/>
          </a:prstGeom>
        </p:spPr>
      </p:pic>
      <p:pic>
        <p:nvPicPr>
          <p:cNvPr id="7" name="Image 6" descr="stat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152401"/>
            <a:ext cx="9224397" cy="2964872"/>
          </a:xfrm>
          <a:prstGeom prst="rect">
            <a:avLst/>
          </a:prstGeom>
        </p:spPr>
      </p:pic>
      <p:pic>
        <p:nvPicPr>
          <p:cNvPr id="8" name="Image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6" name="Image 5" descr="شابة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25202" y="180109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79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 descr="شابة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2343151" cy="21717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5202" y="180109"/>
            <a:ext cx="815888" cy="817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19200" y="235528"/>
            <a:ext cx="9559635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T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المنهجية المعتمدة من طرف المجلس البلدي لتوزيع الموارد المالية </a:t>
            </a:r>
            <a:r>
              <a:rPr lang="ar-TN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T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قائمة المشاريع  التي تم ضبطها من طرف المجلس البلدي لسنة 2021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6190" y="2463077"/>
            <a:ext cx="10605223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b="1" dirty="0" smtClean="0">
                <a:solidFill>
                  <a:schemeClr val="bg1"/>
                </a:solidFill>
              </a:rPr>
              <a:t>إجراء جلسة أولى للمجلس البلدي تم خلالها الاطلاع على نتائج التشخيص الفني و المالي و أراء المواطنين بخصوص المشاريع المقترحة </a:t>
            </a:r>
            <a:r>
              <a:rPr lang="ar-TN" sz="2000" b="1" dirty="0" err="1" smtClean="0">
                <a:solidFill>
                  <a:schemeClr val="bg1"/>
                </a:solidFill>
              </a:rPr>
              <a:t>و</a:t>
            </a:r>
            <a:r>
              <a:rPr lang="ar-TN" sz="2000" b="1" dirty="0" smtClean="0">
                <a:solidFill>
                  <a:schemeClr val="bg1"/>
                </a:solidFill>
              </a:rPr>
              <a:t> برامج مختلف المتدخلين في المجال البلدي مع الأخذ بعين الاعتبار قدر الإمكان المشاريع التي تم تحديدها عند إعداد البرامج السنوية السابقة و التي تعذر انجازها لعدم توفر الاعتماد و كذلك طلبات و مقترحات المواطنين. 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b="1" dirty="0" smtClean="0">
                <a:solidFill>
                  <a:schemeClr val="bg1"/>
                </a:solidFill>
              </a:rPr>
              <a:t>نتائج استبيان المواطنين </a:t>
            </a:r>
            <a:r>
              <a:rPr lang="ar-TN" sz="2000" b="1" dirty="0" smtClean="0">
                <a:solidFill>
                  <a:srgbClr val="FFFF00"/>
                </a:solidFill>
              </a:rPr>
              <a:t>57.9</a:t>
            </a:r>
            <a:r>
              <a:rPr lang="fr-FR" sz="2000" b="1" dirty="0" smtClean="0">
                <a:solidFill>
                  <a:srgbClr val="FFFF00"/>
                </a:solidFill>
              </a:rPr>
              <a:t>% </a:t>
            </a:r>
            <a:r>
              <a:rPr lang="ar-TN" sz="2000" b="1" dirty="0" smtClean="0">
                <a:solidFill>
                  <a:srgbClr val="FFFF00"/>
                </a:solidFill>
              </a:rPr>
              <a:t>  </a:t>
            </a:r>
            <a:r>
              <a:rPr lang="ar-TN" sz="2000" b="1" dirty="0" smtClean="0">
                <a:solidFill>
                  <a:schemeClr val="bg1"/>
                </a:solidFill>
              </a:rPr>
              <a:t>مشاريع مهيكلة   </a:t>
            </a:r>
            <a:r>
              <a:rPr lang="ar-TN" sz="2000" b="1" dirty="0" smtClean="0">
                <a:solidFill>
                  <a:srgbClr val="FFFF00"/>
                </a:solidFill>
              </a:rPr>
              <a:t>34.2 </a:t>
            </a:r>
            <a:r>
              <a:rPr lang="fr-FR" sz="2000" b="1" dirty="0" smtClean="0">
                <a:solidFill>
                  <a:srgbClr val="FFFF00"/>
                </a:solidFill>
              </a:rPr>
              <a:t> %</a:t>
            </a:r>
            <a:r>
              <a:rPr lang="ar-TN" sz="2000" b="1" dirty="0" smtClean="0">
                <a:solidFill>
                  <a:schemeClr val="bg1"/>
                </a:solidFill>
              </a:rPr>
              <a:t> مشاريع قرب   </a:t>
            </a:r>
            <a:r>
              <a:rPr lang="ar-TN" sz="2000" b="1" dirty="0" smtClean="0">
                <a:solidFill>
                  <a:srgbClr val="FFFF00"/>
                </a:solidFill>
              </a:rPr>
              <a:t>7.9 </a:t>
            </a:r>
            <a:r>
              <a:rPr lang="fr-FR" sz="2000" b="1" dirty="0" smtClean="0">
                <a:solidFill>
                  <a:srgbClr val="FFFF00"/>
                </a:solidFill>
              </a:rPr>
              <a:t>%</a:t>
            </a:r>
            <a:r>
              <a:rPr lang="ar-TN" sz="2000" b="1" dirty="0" smtClean="0">
                <a:solidFill>
                  <a:schemeClr val="bg1"/>
                </a:solidFill>
              </a:rPr>
              <a:t> إدارية.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b="1" dirty="0" smtClean="0">
                <a:solidFill>
                  <a:schemeClr val="bg1"/>
                </a:solidFill>
              </a:rPr>
              <a:t>حسب توزيع اعتمادات التنمية الثلاث من ستة 2015 الى سنة 2020  النسب:</a:t>
            </a:r>
          </a:p>
          <a:p>
            <a:pPr algn="just" rtl="1">
              <a:lnSpc>
                <a:spcPct val="150000"/>
              </a:lnSpc>
            </a:pPr>
            <a:r>
              <a:rPr lang="ar-TN" sz="2000" b="1" dirty="0" smtClean="0">
                <a:solidFill>
                  <a:schemeClr val="bg1"/>
                </a:solidFill>
              </a:rPr>
              <a:t>   مشاريع قرب </a:t>
            </a:r>
            <a:r>
              <a:rPr lang="ar-TN" sz="2000" b="1" dirty="0" smtClean="0">
                <a:solidFill>
                  <a:srgbClr val="FFFF00"/>
                </a:solidFill>
              </a:rPr>
              <a:t>44</a:t>
            </a:r>
            <a:r>
              <a:rPr lang="fr-FR" sz="2000" b="1" dirty="0" smtClean="0">
                <a:solidFill>
                  <a:srgbClr val="FFFF00"/>
                </a:solidFill>
              </a:rPr>
              <a:t> % </a:t>
            </a:r>
            <a:r>
              <a:rPr lang="ar-TN" sz="2000" b="1" dirty="0" smtClean="0">
                <a:solidFill>
                  <a:schemeClr val="bg1"/>
                </a:solidFill>
              </a:rPr>
              <a:t>مشاريع إدارية </a:t>
            </a:r>
            <a:r>
              <a:rPr lang="ar-TN" sz="2000" b="1" dirty="0" smtClean="0">
                <a:solidFill>
                  <a:srgbClr val="FFFF00"/>
                </a:solidFill>
              </a:rPr>
              <a:t>38</a:t>
            </a:r>
            <a:r>
              <a:rPr lang="ar-TN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rgbClr val="FFFF00"/>
                </a:solidFill>
              </a:rPr>
              <a:t>%</a:t>
            </a:r>
            <a:r>
              <a:rPr lang="ar-TN" sz="2000" b="1" dirty="0" smtClean="0">
                <a:solidFill>
                  <a:srgbClr val="FFFF00"/>
                </a:solidFill>
              </a:rPr>
              <a:t>    </a:t>
            </a:r>
            <a:r>
              <a:rPr lang="ar-TN" sz="2000" b="1" dirty="0" smtClean="0">
                <a:solidFill>
                  <a:schemeClr val="bg1"/>
                </a:solidFill>
              </a:rPr>
              <a:t>مشاريع مهيكلة </a:t>
            </a:r>
            <a:r>
              <a:rPr lang="ar-TN" sz="2000" b="1" dirty="0" smtClean="0">
                <a:solidFill>
                  <a:srgbClr val="FFFF00"/>
                </a:solidFill>
              </a:rPr>
              <a:t>18</a:t>
            </a:r>
            <a:r>
              <a:rPr lang="fr-FR" sz="2000" b="1" dirty="0" smtClean="0">
                <a:solidFill>
                  <a:srgbClr val="FFFF00"/>
                </a:solidFill>
              </a:rPr>
              <a:t> %</a:t>
            </a:r>
            <a:endParaRPr lang="ar-TN" sz="2000" b="1" dirty="0" smtClean="0">
              <a:solidFill>
                <a:schemeClr val="bg1"/>
              </a:solidFill>
            </a:endParaRPr>
          </a:p>
          <a:p>
            <a:pPr algn="just" rtl="1">
              <a:lnSpc>
                <a:spcPct val="150000"/>
              </a:lnSpc>
            </a:pP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960318"/>
              </p:ext>
            </p:extLst>
          </p:nvPr>
        </p:nvGraphicFramePr>
        <p:xfrm>
          <a:off x="5588000" y="2133600"/>
          <a:ext cx="5994400" cy="31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المبالغ المبرمج استغلالها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المبالغ</a:t>
                      </a:r>
                      <a:r>
                        <a:rPr lang="ar-TN" sz="1600" b="1" baseline="0" dirty="0">
                          <a:solidFill>
                            <a:srgbClr val="B3683F"/>
                          </a:solidFill>
                        </a:rPr>
                        <a:t> المتاحة (أ.د)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نوعية التمويل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solidFill>
                            <a:srgbClr val="B3683F"/>
                          </a:solidFill>
                        </a:rPr>
                        <a:t>مصدر التمويل</a:t>
                      </a:r>
                      <a:endParaRPr lang="en-US" sz="1600" b="1" dirty="0">
                        <a:solidFill>
                          <a:srgbClr val="B3683F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تمويل ذاتي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البلدية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قرض</a:t>
                      </a:r>
                      <a:endParaRPr lang="en-US" sz="1400" dirty="0"/>
                    </a:p>
                  </a:txBody>
                  <a:tcPr marL="121920" marR="121920"/>
                </a:tc>
                <a:tc rowSpan="3">
                  <a:txBody>
                    <a:bodyPr/>
                    <a:lstStyle/>
                    <a:p>
                      <a:pPr algn="ctr"/>
                      <a:endParaRPr lang="ar-TN" sz="14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صندوق</a:t>
                      </a:r>
                      <a:r>
                        <a:rPr lang="ar-TN" sz="1400" b="1" baseline="0" dirty="0">
                          <a:solidFill>
                            <a:srgbClr val="C00000"/>
                          </a:solidFill>
                        </a:rPr>
                        <a:t> القروض </a:t>
                      </a:r>
                      <a:r>
                        <a:rPr lang="ar-TN" sz="1400" b="1" baseline="0" dirty="0" err="1">
                          <a:solidFill>
                            <a:srgbClr val="C00000"/>
                          </a:solidFill>
                        </a:rPr>
                        <a:t>و</a:t>
                      </a:r>
                      <a:r>
                        <a:rPr lang="ar-TN" sz="1400" b="1" baseline="0" dirty="0">
                          <a:solidFill>
                            <a:srgbClr val="C00000"/>
                          </a:solidFill>
                        </a:rPr>
                        <a:t> مساعدة الجماعات المحلية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مساعدة موظفة</a:t>
                      </a:r>
                      <a:endParaRPr lang="en-US" sz="14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مساعدة غير موظفة</a:t>
                      </a:r>
                      <a:endParaRPr lang="en-US" sz="14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0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مساعدات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هياكل أخرى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467</a:t>
                      </a:r>
                      <a:endParaRPr lang="en-US" sz="1400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solidFill>
                            <a:srgbClr val="C00000"/>
                          </a:solidFill>
                        </a:rPr>
                        <a:t>المجمـــــــــــــوع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901694"/>
              </p:ext>
            </p:extLst>
          </p:nvPr>
        </p:nvGraphicFramePr>
        <p:xfrm>
          <a:off x="499730" y="2133601"/>
          <a:ext cx="4880344" cy="316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7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kumimoji="0" lang="ar-TN" sz="1600" b="1" kern="1200" dirty="0">
                          <a:solidFill>
                            <a:srgbClr val="B3683F"/>
                          </a:solidFill>
                          <a:latin typeface="+mn-lt"/>
                          <a:ea typeface="+mn-ea"/>
                          <a:cs typeface="+mn-cs"/>
                        </a:rPr>
                        <a:t>النسبة</a:t>
                      </a:r>
                    </a:p>
                    <a:p>
                      <a:pPr algn="ctr"/>
                      <a:endParaRPr kumimoji="0" lang="en-US" sz="1600" b="1" kern="1200" dirty="0">
                        <a:solidFill>
                          <a:srgbClr val="B368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1600" b="1" kern="1200" dirty="0">
                          <a:solidFill>
                            <a:srgbClr val="B3683F"/>
                          </a:solidFill>
                          <a:latin typeface="+mn-lt"/>
                          <a:ea typeface="+mn-ea"/>
                          <a:cs typeface="+mn-cs"/>
                        </a:rPr>
                        <a:t>الكلفة (أ.د)</a:t>
                      </a:r>
                      <a:endParaRPr kumimoji="0" lang="en-US" sz="1600" b="1" kern="1200" dirty="0">
                        <a:solidFill>
                          <a:srgbClr val="B368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1600" b="1" kern="1200" dirty="0">
                          <a:solidFill>
                            <a:srgbClr val="B3683F"/>
                          </a:solidFill>
                          <a:latin typeface="+mn-lt"/>
                          <a:ea typeface="+mn-ea"/>
                          <a:cs typeface="+mn-cs"/>
                        </a:rPr>
                        <a:t>البرامج المقترحة</a:t>
                      </a:r>
                      <a:endParaRPr kumimoji="0" lang="en-US" sz="1600" b="1" kern="1200" dirty="0">
                        <a:solidFill>
                          <a:srgbClr val="B368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TN" sz="1600" b="1" kern="1200" dirty="0">
                          <a:solidFill>
                            <a:srgbClr val="B3683F"/>
                          </a:solidFill>
                          <a:latin typeface="+mn-lt"/>
                          <a:ea typeface="+mn-ea"/>
                          <a:cs typeface="+mn-cs"/>
                        </a:rPr>
                        <a:t>الاعتمادات المرصودة</a:t>
                      </a:r>
                      <a:endParaRPr kumimoji="0" lang="en-US" sz="1600" b="1" kern="1200" dirty="0">
                        <a:solidFill>
                          <a:srgbClr val="B368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برامج القرب تتعلق بتحسين ظروف عيش المواطن</a:t>
                      </a:r>
                      <a:endParaRPr lang="en-US" sz="1400" dirty="0"/>
                    </a:p>
                  </a:txBody>
                  <a:tcPr marL="121920" marR="121920"/>
                </a:tc>
                <a:tc rowSpan="3">
                  <a:txBody>
                    <a:bodyPr/>
                    <a:lstStyle/>
                    <a:p>
                      <a:endParaRPr lang="ar-TN" dirty="0"/>
                    </a:p>
                    <a:p>
                      <a:endParaRPr lang="ar-TN" dirty="0"/>
                    </a:p>
                    <a:p>
                      <a:endParaRPr lang="ar-TN" dirty="0"/>
                    </a:p>
                    <a:p>
                      <a:pPr algn="ctr"/>
                      <a:r>
                        <a:rPr lang="ar-TN" sz="1400" b="1" dirty="0"/>
                        <a:t>467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/>
                        <a:t>100</a:t>
                      </a:r>
                      <a:r>
                        <a:rPr lang="fr-FR" sz="1600" b="1" dirty="0"/>
                        <a:t>%</a:t>
                      </a:r>
                      <a:endParaRPr lang="en-US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>
                          <a:latin typeface="Times New Roman"/>
                          <a:cs typeface="Times New Roman"/>
                        </a:rPr>
                        <a:t>467</a:t>
                      </a:r>
                      <a:endParaRPr lang="en-US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/>
                        <a:t>برامج مهيكلة للمدينة</a:t>
                      </a:r>
                      <a:endParaRPr lang="en-US" sz="14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ar-TN" sz="1400" dirty="0"/>
                        <a:t>برامج إدارية</a:t>
                      </a:r>
                      <a:endParaRPr lang="en-US" sz="14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1930400" y="304800"/>
            <a:ext cx="7620000" cy="1143000"/>
          </a:xfrm>
          <a:prstGeom prst="ellipse">
            <a:avLst/>
          </a:prstGeom>
          <a:solidFill>
            <a:srgbClr val="EAD9ED"/>
          </a:solidFill>
          <a:ln>
            <a:solidFill>
              <a:srgbClr val="B36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TN" sz="2400" b="1" dirty="0">
              <a:solidFill>
                <a:srgbClr val="C00000"/>
              </a:solidFill>
            </a:endParaRPr>
          </a:p>
          <a:p>
            <a:pPr algn="ctr"/>
            <a:r>
              <a:rPr lang="ar-TN" sz="2000" b="1" dirty="0">
                <a:solidFill>
                  <a:srgbClr val="C00000"/>
                </a:solidFill>
              </a:rPr>
              <a:t>مقترح توزيع </a:t>
            </a:r>
            <a:r>
              <a:rPr lang="ar-TN" sz="2000" b="1" dirty="0">
                <a:solidFill>
                  <a:srgbClr val="C00000"/>
                </a:solidFill>
                <a:hlinkClick r:id="rId2" action="ppaction://hlinksldjump"/>
              </a:rPr>
              <a:t>إعتمادات</a:t>
            </a:r>
            <a:r>
              <a:rPr lang="ar-TN" sz="2000" b="1" dirty="0">
                <a:solidFill>
                  <a:srgbClr val="C00000"/>
                </a:solidFill>
              </a:rPr>
              <a:t> العنوان الثاني</a:t>
            </a:r>
          </a:p>
          <a:p>
            <a:pPr algn="ctr"/>
            <a:r>
              <a:rPr lang="ar-TN" sz="2400" b="1" dirty="0">
                <a:solidFill>
                  <a:srgbClr val="C00000"/>
                </a:solidFill>
              </a:rPr>
              <a:t> </a:t>
            </a:r>
            <a:r>
              <a:rPr lang="ar-TN" sz="1600" b="1" dirty="0">
                <a:solidFill>
                  <a:srgbClr val="7030A0"/>
                </a:solidFill>
              </a:rPr>
              <a:t>المخصصة لتمويل المشاريع الجديدة بالبرنامج الإستثماري البلدي التشاركي لسنة 2021 على مختلف البرامج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1" y="6010252"/>
            <a:ext cx="695348" cy="695348"/>
          </a:xfrm>
          <a:prstGeom prst="rect">
            <a:avLst/>
          </a:prstGeom>
        </p:spPr>
      </p:pic>
      <p:pic>
        <p:nvPicPr>
          <p:cNvPr id="8" name="Image 7" descr="شابة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7782" y="180109"/>
            <a:ext cx="1633308" cy="1635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5593586"/>
              </p:ext>
            </p:extLst>
          </p:nvPr>
        </p:nvGraphicFramePr>
        <p:xfrm>
          <a:off x="326889" y="2381187"/>
          <a:ext cx="6207980" cy="329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694">
                  <a:extLst>
                    <a:ext uri="{9D8B030D-6E8A-4147-A177-3AD203B41FA5}">
                      <a16:colId xmlns="" xmlns:a16="http://schemas.microsoft.com/office/drawing/2014/main" val="2071773527"/>
                    </a:ext>
                  </a:extLst>
                </a:gridCol>
                <a:gridCol w="1551694">
                  <a:extLst>
                    <a:ext uri="{9D8B030D-6E8A-4147-A177-3AD203B41FA5}">
                      <a16:colId xmlns="" xmlns:a16="http://schemas.microsoft.com/office/drawing/2014/main" val="1392767018"/>
                    </a:ext>
                  </a:extLst>
                </a:gridCol>
                <a:gridCol w="1552296">
                  <a:extLst>
                    <a:ext uri="{9D8B030D-6E8A-4147-A177-3AD203B41FA5}">
                      <a16:colId xmlns="" xmlns:a16="http://schemas.microsoft.com/office/drawing/2014/main" val="3491808902"/>
                    </a:ext>
                  </a:extLst>
                </a:gridCol>
                <a:gridCol w="1552296">
                  <a:extLst>
                    <a:ext uri="{9D8B030D-6E8A-4147-A177-3AD203B41FA5}">
                      <a16:colId xmlns="" xmlns:a16="http://schemas.microsoft.com/office/drawing/2014/main" val="2437620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تعبيد الطرقات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(م²)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العرض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(م)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الطول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(م)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النهج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0062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11000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(10) (15)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1500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شارع </a:t>
                      </a:r>
                      <a:r>
                        <a:rPr lang="ar-SA" sz="1800" b="1" dirty="0" err="1">
                          <a:effectLst/>
                        </a:rPr>
                        <a:t>إبن</a:t>
                      </a:r>
                      <a:r>
                        <a:rPr lang="ar-SA" sz="1800" b="1" dirty="0">
                          <a:effectLst/>
                        </a:rPr>
                        <a:t> الجزار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56705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2500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15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300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نهج قرطاج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5754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13500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ـــ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1800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المجموع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71628783"/>
                  </a:ext>
                </a:extLst>
              </a:tr>
              <a:tr h="231341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305.000 </a:t>
                      </a:r>
                      <a:r>
                        <a:rPr lang="ar-SA" sz="1800" dirty="0" err="1">
                          <a:effectLst/>
                        </a:rPr>
                        <a:t>أ.د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الكلفة التقديرية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993051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2021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سنة الإنجاز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07576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90 يوما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مدة الإنجاز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34101841"/>
                  </a:ext>
                </a:extLst>
              </a:tr>
            </a:tbl>
          </a:graphicData>
        </a:graphic>
      </p:graphicFrame>
      <p:sp>
        <p:nvSpPr>
          <p:cNvPr id="36" name="Ellipse 35"/>
          <p:cNvSpPr/>
          <p:nvPr/>
        </p:nvSpPr>
        <p:spPr>
          <a:xfrm>
            <a:off x="3158837" y="184968"/>
            <a:ext cx="3532174" cy="103423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بطاقة </a:t>
            </a:r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مشروع</a:t>
            </a:r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عدد</a:t>
            </a:r>
            <a:r>
              <a:rPr lang="ar-TN" sz="3200" b="1" dirty="0" smtClean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</a:t>
            </a:r>
            <a:endParaRPr lang="fr-FR" sz="3200" b="1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20684" y="1103917"/>
            <a:ext cx="2581359" cy="357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تعهد و صيانة الطرقات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20685" y="1804891"/>
            <a:ext cx="2581359" cy="357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تعبيد بالخرسانة الإسفلتية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63587" y="2521315"/>
            <a:ext cx="1682048" cy="488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مكان التدخل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163586" y="1071685"/>
            <a:ext cx="1682048" cy="4351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المشروع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63586" y="1735332"/>
            <a:ext cx="1682048" cy="464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مكونات المشروع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20687" y="2584915"/>
            <a:ext cx="2581359" cy="357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نهج </a:t>
            </a:r>
            <a:r>
              <a:rPr lang="ar-TN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إبن</a:t>
            </a:r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TN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الجزار،نهج</a:t>
            </a:r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قرطاج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163587" y="3318827"/>
            <a:ext cx="1682048" cy="488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المنطقة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20685" y="3397033"/>
            <a:ext cx="2581359" cy="357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13522 هك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63588" y="4159851"/>
            <a:ext cx="1682048" cy="488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السكان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20686" y="4193829"/>
            <a:ext cx="2581359" cy="357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29282</a:t>
            </a:r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ساكن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33981" y="5103517"/>
            <a:ext cx="2581359" cy="357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م خطي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163588" y="5025312"/>
            <a:ext cx="1682048" cy="488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الطول </a:t>
            </a:r>
            <a:r>
              <a:rPr lang="ar-TN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الجملي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lèche gauche 62"/>
          <p:cNvSpPr/>
          <p:nvPr/>
        </p:nvSpPr>
        <p:spPr>
          <a:xfrm>
            <a:off x="9742809" y="1282785"/>
            <a:ext cx="275129" cy="145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gauche 63"/>
          <p:cNvSpPr/>
          <p:nvPr/>
        </p:nvSpPr>
        <p:spPr>
          <a:xfrm>
            <a:off x="9742809" y="2653523"/>
            <a:ext cx="275129" cy="145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gauche 64"/>
          <p:cNvSpPr/>
          <p:nvPr/>
        </p:nvSpPr>
        <p:spPr>
          <a:xfrm>
            <a:off x="9691199" y="3503072"/>
            <a:ext cx="275129" cy="145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 gauche 65"/>
          <p:cNvSpPr/>
          <p:nvPr/>
        </p:nvSpPr>
        <p:spPr>
          <a:xfrm>
            <a:off x="9722580" y="4344096"/>
            <a:ext cx="275129" cy="145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gauche 66"/>
          <p:cNvSpPr/>
          <p:nvPr/>
        </p:nvSpPr>
        <p:spPr>
          <a:xfrm>
            <a:off x="9742810" y="5209556"/>
            <a:ext cx="275129" cy="145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gauche 67"/>
          <p:cNvSpPr/>
          <p:nvPr/>
        </p:nvSpPr>
        <p:spPr>
          <a:xfrm>
            <a:off x="9722579" y="1960196"/>
            <a:ext cx="275129" cy="1456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شابة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73" y="0"/>
            <a:ext cx="1633308" cy="1635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04797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3373656" y="3228109"/>
            <a:ext cx="352425" cy="2456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Symbol"/>
              </a:rPr>
              <a:t></a:t>
            </a:r>
            <a:endParaRPr lang="fr-FR" sz="11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42978" y="1578890"/>
            <a:ext cx="479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صبغة الأرض بمثال التهيئة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تجهيزات عمومية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27320" y="2013935"/>
            <a:ext cx="5673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المساحة الجملية للأرض المزمع استغلالها </a:t>
            </a:r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1560 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م²</a:t>
            </a:r>
            <a:r>
              <a:rPr lang="ar-SA" sz="2400" b="1" dirty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898074" y="3169124"/>
            <a:ext cx="981806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الوضعية العقارية للأرض: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مرسمة                        بصدد الترسيم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غير مرسمة</a:t>
            </a:r>
            <a:endParaRPr lang="fr-FR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708738" y="2451051"/>
            <a:ext cx="508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ملكية 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</a:t>
            </a:r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                    البلدية                     أخرى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754880" y="3298026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375416" y="3211862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04616" y="3273416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595193" y="2862790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586747" y="3824101"/>
            <a:ext cx="813944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النفاذ إلى المنشأة 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T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TN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صعب</a:t>
            </a:r>
            <a:endParaRPr lang="fr-FR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230774" y="3955627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508451" y="3934691"/>
            <a:ext cx="324313" cy="25114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786255" y="4391696"/>
            <a:ext cx="3939941" cy="344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إمكانية الربط بمختلف الشبكات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631950" y="4948935"/>
            <a:ext cx="596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 الصالح للشراب </a:t>
            </a:r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نعم                           لا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680363" y="5262849"/>
            <a:ext cx="7744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الكهرباء  </a:t>
            </a:r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نعم                           لا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688249" y="5696593"/>
            <a:ext cx="5989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تطهير المياه المستعملة    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نعم                           لا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674395" y="6141470"/>
            <a:ext cx="6008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الاتصالات                       </a:t>
            </a:r>
            <a:r>
              <a:rPr lang="ar-SA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نعم                           لا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354995" y="6242757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313432" y="5804708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308251" y="5426818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266688" y="4999491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369081" y="5054910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407349" y="5420938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444004" y="5877361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444002" y="6284321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158837" y="184968"/>
            <a:ext cx="3532174" cy="103423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بطاقة </a:t>
            </a:r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مشروع</a:t>
            </a:r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عدد</a:t>
            </a:r>
            <a:r>
              <a:rPr lang="ar-TN" sz="3200" b="1" dirty="0" smtClean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endParaRPr lang="fr-FR" sz="3200" b="1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" name="Image 28" descr="شابة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18" y="277091"/>
            <a:ext cx="1633308" cy="1635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5431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6255" y="322894"/>
            <a:ext cx="118074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ar-T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صبغة الأشغال المزمع إنجازها</a:t>
            </a:r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TN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TN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إحداثات جديدة 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ar-TN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توسعة                تهيئة و تجهيز                   صيانة و تعهد </a:t>
            </a:r>
            <a:endParaRPr lang="fr-FR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6892" y="399747"/>
            <a:ext cx="352425" cy="2571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5869" y="385891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598" y="385891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1158" y="413601"/>
            <a:ext cx="352425" cy="2571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9636" y="979001"/>
            <a:ext cx="6118227" cy="614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وصف إجمالي للمشروع (ذكر مكونات </a:t>
            </a:r>
            <a:r>
              <a:rPr lang="ar-TN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المشروع</a:t>
            </a:r>
            <a:r>
              <a:rPr lang="ar-T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6570" y="1751450"/>
            <a:ext cx="321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مأوى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مغطات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وغير مغطات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3381" y="2338010"/>
            <a:ext cx="4177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مشربة مكاتب وكشك ووحدات صحية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31641" y="2834137"/>
            <a:ext cx="3270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تهيئة السياج والأرضية والأرصفة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0462" y="3560456"/>
            <a:ext cx="8618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المساحة المغطات المبرمجة                            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متر مربع                  المساحة المبرمج تهيئتها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9633" y="3589489"/>
            <a:ext cx="720075" cy="33134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ar-TN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1055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182" y="3612902"/>
            <a:ext cx="699167" cy="29408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ar-TN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1560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93444" y="4154889"/>
            <a:ext cx="2747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الكلفة التقديرية للقسط </a:t>
            </a:r>
            <a:r>
              <a:rPr lang="ar-SA" sz="2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</a:t>
            </a:r>
            <a:r>
              <a:rPr lang="ar-T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8302" y="4285763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ألف دينار 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46834" y="4346604"/>
            <a:ext cx="514350" cy="24765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ar-TN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0096" y="5032115"/>
            <a:ext cx="99035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r">
              <a:lnSpc>
                <a:spcPct val="115000"/>
              </a:lnSpc>
              <a:spcAft>
                <a:spcPts val="800"/>
              </a:spcAft>
            </a:pP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الكلفة التقديرية للقسط الثاني                            </a:t>
            </a:r>
            <a:r>
              <a:rPr lang="ar-T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ألف دينار                   سنوات الإنجاز             </a:t>
            </a:r>
            <a:endParaRPr lang="fr-FR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26398" y="5106397"/>
            <a:ext cx="514350" cy="24765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ar-TN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457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35927" y="6054301"/>
            <a:ext cx="684414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T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عدد المنتفعين بالمشروع                  </a:t>
            </a:r>
            <a:r>
              <a:rPr lang="ar-S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كافة متساكني المدينة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gauche 30"/>
          <p:cNvSpPr/>
          <p:nvPr/>
        </p:nvSpPr>
        <p:spPr>
          <a:xfrm>
            <a:off x="11292625" y="1890075"/>
            <a:ext cx="218941" cy="115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gauche 31"/>
          <p:cNvSpPr/>
          <p:nvPr/>
        </p:nvSpPr>
        <p:spPr>
          <a:xfrm>
            <a:off x="11284038" y="2417525"/>
            <a:ext cx="218941" cy="115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gauche 32"/>
          <p:cNvSpPr/>
          <p:nvPr/>
        </p:nvSpPr>
        <p:spPr>
          <a:xfrm>
            <a:off x="11292625" y="2957441"/>
            <a:ext cx="218941" cy="115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شابة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3" y="4932218"/>
            <a:ext cx="1633308" cy="1635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3075710" y="5081483"/>
            <a:ext cx="948548" cy="39106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ar-TN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2021/2022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714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350586" y="143539"/>
            <a:ext cx="3812214" cy="12142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400" b="1" i="1" u="sng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ndalus" pitchFamily="2" charset="-78"/>
              </a:rPr>
              <a:t>قائمة ممثلي المناطق بالمنطقة البلدية بالشابة</a:t>
            </a:r>
            <a:endParaRPr lang="en-US" sz="2400" b="1" i="1" u="sng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Andalus" pitchFamily="2" charset="-78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3158698"/>
              </p:ext>
            </p:extLst>
          </p:nvPr>
        </p:nvGraphicFramePr>
        <p:xfrm>
          <a:off x="5195453" y="1562299"/>
          <a:ext cx="2660073" cy="2425921"/>
        </p:xfrm>
        <a:graphic>
          <a:graphicData uri="http://schemas.openxmlformats.org/drawingml/2006/table">
            <a:tbl>
              <a:tblPr rtl="1"/>
              <a:tblGrid>
                <a:gridCol w="2660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94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وسط المدينة</a:t>
                      </a:r>
                      <a:endParaRPr lang="en-US" sz="2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6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i="1" dirty="0">
                          <a:latin typeface="Calibri"/>
                          <a:ea typeface="Calibri"/>
                          <a:cs typeface="Arial"/>
                        </a:rPr>
                        <a:t>سالم العجمي </a:t>
                      </a:r>
                      <a:r>
                        <a:rPr lang="ar-SA" sz="2000" i="1" dirty="0" err="1">
                          <a:latin typeface="Calibri"/>
                          <a:ea typeface="Calibri"/>
                          <a:cs typeface="Arial"/>
                        </a:rPr>
                        <a:t>بوهجة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6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i="1" dirty="0">
                          <a:latin typeface="Calibri"/>
                          <a:ea typeface="Calibri"/>
                          <a:cs typeface="Arial"/>
                        </a:rPr>
                        <a:t>منصف لحمر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6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i="1" dirty="0">
                          <a:latin typeface="Calibri"/>
                          <a:ea typeface="Calibri"/>
                          <a:cs typeface="Arial"/>
                        </a:rPr>
                        <a:t>محمد أمين بالعائبة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6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i="1" dirty="0">
                          <a:latin typeface="Calibri"/>
                          <a:ea typeface="Calibri"/>
                          <a:cs typeface="Arial"/>
                        </a:rPr>
                        <a:t>نعمان سيدهم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6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i="1" dirty="0" err="1">
                          <a:latin typeface="Calibri"/>
                          <a:ea typeface="Calibri"/>
                          <a:cs typeface="Arial"/>
                        </a:rPr>
                        <a:t>المولدي</a:t>
                      </a:r>
                      <a:r>
                        <a:rPr lang="ar-SA" sz="2000" i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i="1" dirty="0" err="1">
                          <a:latin typeface="Calibri"/>
                          <a:ea typeface="Calibri"/>
                          <a:cs typeface="Arial"/>
                        </a:rPr>
                        <a:t>الهيلي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099469"/>
              </p:ext>
            </p:extLst>
          </p:nvPr>
        </p:nvGraphicFramePr>
        <p:xfrm>
          <a:off x="245437" y="1192296"/>
          <a:ext cx="2209800" cy="4304983"/>
        </p:xfrm>
        <a:graphic>
          <a:graphicData uri="http://schemas.openxmlformats.org/drawingml/2006/table">
            <a:tbl>
              <a:tblPr rtl="1"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الوهاب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نور الدين الشابي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أكرم المكشر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الصادق بن عبد الكريم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الخناسة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مروى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الجريبي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وهيب غرس الله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محمد علي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الهذيلي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أحلام بن حرب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عبد الرزاق النصري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عبد الرزاق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الخناسة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نزيهة السويسي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فرحات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المجدوب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641776"/>
              </p:ext>
            </p:extLst>
          </p:nvPr>
        </p:nvGraphicFramePr>
        <p:xfrm>
          <a:off x="5444836" y="4306104"/>
          <a:ext cx="2327564" cy="2250186"/>
        </p:xfrm>
        <a:graphic>
          <a:graphicData uri="http://schemas.openxmlformats.org/drawingml/2006/table">
            <a:tbl>
              <a:tblPr rtl="1"/>
              <a:tblGrid>
                <a:gridCol w="2327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0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برج خديجة</a:t>
                      </a:r>
                      <a:endParaRPr lang="en-US" sz="2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18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عبد الكريم </a:t>
                      </a:r>
                      <a:r>
                        <a:rPr lang="ar-SA" sz="1800" b="1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النصري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18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ماجد المقطوف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18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محمد علي </a:t>
                      </a:r>
                      <a:r>
                        <a:rPr lang="ar-SA" sz="1800" b="1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بالعايبة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18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آمال </a:t>
                      </a:r>
                      <a:r>
                        <a:rPr lang="ar-SA" sz="1800" b="1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فنيش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18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عبد المجيد بن مسعود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936627"/>
              </p:ext>
            </p:extLst>
          </p:nvPr>
        </p:nvGraphicFramePr>
        <p:xfrm>
          <a:off x="2712027" y="1700258"/>
          <a:ext cx="1749138" cy="1956816"/>
        </p:xfrm>
        <a:graphic>
          <a:graphicData uri="http://schemas.openxmlformats.org/drawingml/2006/table">
            <a:tbl>
              <a:tblPr rtl="1"/>
              <a:tblGrid>
                <a:gridCol w="1749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31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الشاطئ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أسماء </a:t>
                      </a:r>
                      <a:r>
                        <a:rPr lang="ar-SA" sz="2000" b="1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عيادي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0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سميرة فرحات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0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علي العجمي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0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حسن </a:t>
                      </a:r>
                      <a:r>
                        <a:rPr lang="ar-SA" sz="2000" b="1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بوهجة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22532"/>
              </p:ext>
            </p:extLst>
          </p:nvPr>
        </p:nvGraphicFramePr>
        <p:xfrm>
          <a:off x="2587981" y="3920887"/>
          <a:ext cx="2316528" cy="2752863"/>
        </p:xfrm>
        <a:graphic>
          <a:graphicData uri="http://schemas.openxmlformats.org/drawingml/2006/table">
            <a:tbl>
              <a:tblPr rtl="1"/>
              <a:tblGrid>
                <a:gridCol w="2316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60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سيدي </a:t>
                      </a:r>
                      <a:r>
                        <a:rPr lang="ar-SA" sz="2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سالم</a:t>
                      </a:r>
                      <a:r>
                        <a:rPr lang="ar-TN" sz="2400" b="1" i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وحي البساتين</a:t>
                      </a:r>
                      <a:endParaRPr lang="en-US" sz="2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وليد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الطرابلسي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سميرة عباس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سنية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بوهجة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سالم غربي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سيف الدين </a:t>
                      </a:r>
                      <a:r>
                        <a:rPr lang="ar-SA" sz="2000" b="1" i="1" dirty="0" err="1">
                          <a:latin typeface="Calibri"/>
                          <a:ea typeface="Calibri"/>
                          <a:cs typeface="Arial"/>
                        </a:rPr>
                        <a:t>صوه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latin typeface="Calibri"/>
                          <a:ea typeface="Calibri"/>
                          <a:cs typeface="Arial"/>
                        </a:rPr>
                        <a:t>لسعد المكشر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Image 7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4927" y="180109"/>
            <a:ext cx="1646163" cy="164869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286546"/>
              </p:ext>
            </p:extLst>
          </p:nvPr>
        </p:nvGraphicFramePr>
        <p:xfrm>
          <a:off x="8299940" y="1957130"/>
          <a:ext cx="1905001" cy="2021967"/>
        </p:xfrm>
        <a:graphic>
          <a:graphicData uri="http://schemas.openxmlformats.org/drawingml/2006/table">
            <a:tbl>
              <a:tblPr rtl="1"/>
              <a:tblGrid>
                <a:gridCol w="190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82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kern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</a:t>
                      </a:r>
                      <a:r>
                        <a:rPr lang="ar-SA" sz="2000" b="1" i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منطقة</a:t>
                      </a:r>
                      <a:r>
                        <a:rPr lang="ar-TN" sz="2000" b="1" i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000" b="1" i="1" kern="1200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الفراحتة</a:t>
                      </a:r>
                      <a:endParaRPr lang="en-US" sz="2000" b="1" i="1" kern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0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سعيدة </a:t>
                      </a:r>
                      <a:r>
                        <a:rPr lang="ar-SA" sz="2800" b="0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الجربي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0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حذيفة </a:t>
                      </a:r>
                      <a:r>
                        <a:rPr lang="ar-SA" sz="2800" b="0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بلحاج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0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محمد </a:t>
                      </a:r>
                      <a:r>
                        <a:rPr lang="ar-SA" sz="2800" b="0" i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السبوعي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836820"/>
              </p:ext>
            </p:extLst>
          </p:nvPr>
        </p:nvGraphicFramePr>
        <p:xfrm>
          <a:off x="8294419" y="4301183"/>
          <a:ext cx="2253343" cy="2348106"/>
        </p:xfrm>
        <a:graphic>
          <a:graphicData uri="http://schemas.openxmlformats.org/drawingml/2006/table">
            <a:tbl>
              <a:tblPr rtl="1"/>
              <a:tblGrid>
                <a:gridCol w="2253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المرسى</a:t>
                      </a:r>
                      <a:endParaRPr lang="en-US" sz="2400" b="1" i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i="1" dirty="0">
                          <a:latin typeface="Calibri"/>
                          <a:ea typeface="Calibri"/>
                          <a:cs typeface="Arial"/>
                        </a:rPr>
                        <a:t>الحبيب عبد الله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i="1">
                          <a:latin typeface="Calibri"/>
                          <a:ea typeface="Calibri"/>
                          <a:cs typeface="Arial"/>
                        </a:rPr>
                        <a:t>محمد خليف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i="1" dirty="0">
                          <a:latin typeface="Calibri"/>
                          <a:ea typeface="Calibri"/>
                          <a:cs typeface="Arial"/>
                        </a:rPr>
                        <a:t>منذر </a:t>
                      </a:r>
                      <a:r>
                        <a:rPr lang="ar-SA" sz="2400" i="1" dirty="0" err="1">
                          <a:latin typeface="Calibri"/>
                          <a:ea typeface="Calibri"/>
                          <a:cs typeface="Arial"/>
                        </a:rPr>
                        <a:t>بالعائبة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i="1" dirty="0">
                          <a:latin typeface="Calibri"/>
                          <a:ea typeface="Calibri"/>
                          <a:cs typeface="Arial"/>
                        </a:rPr>
                        <a:t>إيمان المكشر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i="1" dirty="0">
                          <a:latin typeface="Calibri"/>
                          <a:ea typeface="Calibri"/>
                          <a:cs typeface="Arial"/>
                        </a:rPr>
                        <a:t>المنصف </a:t>
                      </a:r>
                      <a:r>
                        <a:rPr lang="ar-SA" sz="2400" i="1" dirty="0" err="1">
                          <a:latin typeface="Calibri"/>
                          <a:ea typeface="Calibri"/>
                          <a:cs typeface="Arial"/>
                        </a:rPr>
                        <a:t>العائبة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079262"/>
              </p:ext>
            </p:extLst>
          </p:nvPr>
        </p:nvGraphicFramePr>
        <p:xfrm>
          <a:off x="8228093" y="1725758"/>
          <a:ext cx="2649535" cy="3391662"/>
        </p:xfrm>
        <a:graphic>
          <a:graphicData uri="http://schemas.openxmlformats.org/drawingml/2006/table">
            <a:tbl>
              <a:tblPr rtl="1"/>
              <a:tblGrid>
                <a:gridCol w="2649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</a:t>
                      </a:r>
                      <a:r>
                        <a:rPr lang="ar-TN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الشعابنة</a:t>
                      </a:r>
                      <a:r>
                        <a:rPr lang="ar-TN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والسعفات وأولاد إبراهيم بوبكر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وأولاد سلامة بن محمود 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1" i="1" dirty="0">
                          <a:latin typeface="Calibri"/>
                          <a:ea typeface="Calibri"/>
                          <a:cs typeface="Arial"/>
                        </a:rPr>
                        <a:t>فريد بوبكر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1" i="1" dirty="0">
                          <a:latin typeface="Calibri"/>
                          <a:ea typeface="Calibri"/>
                          <a:cs typeface="Arial"/>
                        </a:rPr>
                        <a:t>الحبيب شعبان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1" i="1" dirty="0">
                          <a:latin typeface="Calibri"/>
                          <a:ea typeface="Calibri"/>
                          <a:cs typeface="Arial"/>
                        </a:rPr>
                        <a:t>سعيدة الفرجاني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800" b="1" i="1" dirty="0">
                          <a:latin typeface="Calibri"/>
                          <a:ea typeface="Calibri"/>
                          <a:cs typeface="Arial"/>
                        </a:rPr>
                        <a:t>جوهر شعبان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773363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160161"/>
              </p:ext>
            </p:extLst>
          </p:nvPr>
        </p:nvGraphicFramePr>
        <p:xfrm>
          <a:off x="4738680" y="1413166"/>
          <a:ext cx="2819400" cy="3022658"/>
        </p:xfrm>
        <a:graphic>
          <a:graphicData uri="http://schemas.openxmlformats.org/drawingml/2006/table">
            <a:tbl>
              <a:tblPr rtl="1"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71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0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 الخمارة وجنان الجلاصي والمحامدة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بثينة الخميري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فادي الخميري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كمال بن سلامة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عبد الرزاق الخميري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فتحي بلقاسم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أحمد الخميري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4546964"/>
              </p:ext>
            </p:extLst>
          </p:nvPr>
        </p:nvGraphicFramePr>
        <p:xfrm>
          <a:off x="942267" y="1528913"/>
          <a:ext cx="3093858" cy="3522158"/>
        </p:xfrm>
        <a:graphic>
          <a:graphicData uri="http://schemas.openxmlformats.org/drawingml/2006/table">
            <a:tbl>
              <a:tblPr rtl="1"/>
              <a:tblGrid>
                <a:gridCol w="309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ممثلي منطقة</a:t>
                      </a:r>
                      <a:r>
                        <a:rPr lang="ar-TN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الغضابنة</a:t>
                      </a:r>
                      <a:r>
                        <a:rPr lang="ar-TN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TN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السكامنة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إيناس جراد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نزار محمود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فيصل سالم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حافظ جراد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المختار شعبان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الحبيب شعبان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73045" algn="l"/>
                        </a:tabLst>
                      </a:pPr>
                      <a:r>
                        <a:rPr lang="ar-SA" sz="2400" b="1" i="1" dirty="0">
                          <a:latin typeface="Calibri"/>
                          <a:ea typeface="Calibri"/>
                          <a:cs typeface="Arial"/>
                        </a:rPr>
                        <a:t>سليم سالم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773363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شاب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5709" y="180109"/>
            <a:ext cx="1245381" cy="12472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1527" y="1069217"/>
            <a:ext cx="74676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TN" sz="4800" b="1" cap="all" dirty="0" smtClean="0">
                <a:ln w="3175" cmpd="sng">
                  <a:noFill/>
                </a:ln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و في الأخير يمكنكم  التفاعل عبر الإرساليات الإلكترونية الكتابية أو عبر الصفحة الرسمية لبلدية الشابة أو الاتصال المباشر بمكتب الضبط بالبلدية </a:t>
            </a:r>
          </a:p>
          <a:p>
            <a:pPr algn="ctr"/>
            <a:r>
              <a:rPr lang="ar-TN" sz="4800" b="1" cap="all" dirty="0" smtClean="0">
                <a:ln w="3175" cmpd="sng">
                  <a:noFill/>
                </a:ln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لمدة 10 أيام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211" y="2357430"/>
            <a:ext cx="10972800" cy="300039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algn="r">
              <a:lnSpc>
                <a:spcPct val="200000"/>
              </a:lnSpc>
              <a:buNone/>
            </a:pPr>
            <a:r>
              <a:rPr lang="ar-TN" b="1" dirty="0"/>
              <a:t>- </a:t>
            </a:r>
            <a:r>
              <a:rPr lang="ar-TN" b="1" dirty="0">
                <a:solidFill>
                  <a:schemeClr val="tx1"/>
                </a:solidFill>
              </a:rPr>
              <a:t>معطيات عامة عن البلدية</a:t>
            </a:r>
            <a:endParaRPr lang="fr-FR" b="1" dirty="0">
              <a:solidFill>
                <a:schemeClr val="tx1"/>
              </a:solidFill>
            </a:endParaRPr>
          </a:p>
          <a:p>
            <a:pPr algn="r">
              <a:lnSpc>
                <a:spcPct val="2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ar-TN" b="1" dirty="0">
                <a:solidFill>
                  <a:schemeClr val="tx1"/>
                </a:solidFill>
              </a:rPr>
              <a:t>- تقسيم ترابي للمنطقة البلدية</a:t>
            </a:r>
            <a:endParaRPr lang="fr-FR" b="1" dirty="0">
              <a:solidFill>
                <a:schemeClr val="tx1"/>
              </a:solidFill>
            </a:endParaRPr>
          </a:p>
          <a:p>
            <a:pPr algn="r">
              <a:lnSpc>
                <a:spcPct val="200000"/>
              </a:lnSpc>
              <a:buNone/>
            </a:pPr>
            <a:r>
              <a:rPr lang="ar-TN" b="1" dirty="0">
                <a:solidFill>
                  <a:schemeClr val="tx1"/>
                </a:solidFill>
              </a:rPr>
              <a:t>- جرد و تشخيص البنية التحتية لكل منطقة</a:t>
            </a:r>
            <a:endParaRPr lang="fr-FR" b="1" dirty="0">
              <a:solidFill>
                <a:schemeClr val="tx1"/>
              </a:solidFill>
            </a:endParaRPr>
          </a:p>
          <a:p>
            <a:pPr algn="r"/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T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T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إعداد المخطط السنوي للاِستثمار لسنة 2021 </a:t>
            </a:r>
            <a:r>
              <a:rPr lang="ar-T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T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TN" sz="4000" b="1" dirty="0">
                <a:solidFill>
                  <a:schemeClr val="tx2">
                    <a:lumMod val="50000"/>
                  </a:schemeClr>
                </a:solidFill>
              </a:rPr>
              <a:t>حسب المقاربة </a:t>
            </a:r>
            <a:r>
              <a:rPr lang="ar-TN" sz="4000" b="1" dirty="0" err="1">
                <a:solidFill>
                  <a:schemeClr val="tx2">
                    <a:lumMod val="50000"/>
                  </a:schemeClr>
                </a:solidFill>
              </a:rPr>
              <a:t>التشاركية</a:t>
            </a:r>
            <a: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4723" y="5237018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شابة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80988"/>
            <a:ext cx="6781800" cy="3814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3400" y="4324350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5400" b="1" dirty="0">
                <a:solidFill>
                  <a:srgbClr val="FFFF00"/>
                </a:solidFill>
              </a:rPr>
              <a:t>شكرا لكم على حسن المتابعة               </a:t>
            </a:r>
            <a:r>
              <a:rPr lang="ar-TN" sz="5400" b="1" dirty="0" err="1">
                <a:solidFill>
                  <a:srgbClr val="FFFF00"/>
                </a:solidFill>
              </a:rPr>
              <a:t>و</a:t>
            </a:r>
            <a:r>
              <a:rPr lang="ar-TN" sz="5400" b="1" dirty="0">
                <a:solidFill>
                  <a:srgbClr val="FFFF00"/>
                </a:solidFill>
              </a:rPr>
              <a:t> المشاركة </a:t>
            </a:r>
            <a:endParaRPr lang="fr-F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960" y="1285861"/>
            <a:ext cx="11525331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TN" b="1" dirty="0">
                <a:latin typeface="+mj-lt"/>
              </a:rPr>
              <a:t> </a:t>
            </a:r>
            <a:endParaRPr lang="fr-FR" dirty="0">
              <a:latin typeface="+mj-lt"/>
            </a:endParaRPr>
          </a:p>
          <a:p>
            <a:pPr algn="r">
              <a:lnSpc>
                <a:spcPct val="150000"/>
              </a:lnSpc>
              <a:buNone/>
            </a:pPr>
            <a:r>
              <a:rPr lang="ar-TN" b="1" dirty="0">
                <a:solidFill>
                  <a:srgbClr val="7030A0"/>
                </a:solidFill>
                <a:latin typeface="+mj-lt"/>
              </a:rPr>
              <a:t>البــــــــــــلديـــــة:</a:t>
            </a:r>
            <a:r>
              <a:rPr lang="ar-TN" b="1" dirty="0">
                <a:latin typeface="+mj-lt"/>
              </a:rPr>
              <a:t>   </a:t>
            </a:r>
            <a:r>
              <a:rPr lang="ar-TN" dirty="0">
                <a:latin typeface="+mj-lt"/>
              </a:rPr>
              <a:t>الشابة</a:t>
            </a:r>
            <a:br>
              <a:rPr lang="ar-TN" dirty="0">
                <a:latin typeface="+mj-lt"/>
              </a:rPr>
            </a:br>
            <a:r>
              <a:rPr lang="ar-TN" b="1" dirty="0">
                <a:solidFill>
                  <a:srgbClr val="7030A0"/>
                </a:solidFill>
                <a:latin typeface="+mj-lt"/>
              </a:rPr>
              <a:t>تاريخ الإحــــداث:    </a:t>
            </a:r>
            <a:r>
              <a:rPr lang="ar-TN" sz="2800" dirty="0">
                <a:latin typeface="+mj-lt"/>
              </a:rPr>
              <a:t>09 </a:t>
            </a:r>
            <a:r>
              <a:rPr lang="ar-TN" sz="2800" dirty="0" err="1">
                <a:latin typeface="+mj-lt"/>
              </a:rPr>
              <a:t>جانفي</a:t>
            </a:r>
            <a:r>
              <a:rPr lang="ar-TN" sz="2800" dirty="0">
                <a:latin typeface="+mj-lt"/>
              </a:rPr>
              <a:t> 1957بموجب الأمر عدد 112</a:t>
            </a:r>
            <a:r>
              <a:rPr lang="ar-TN" sz="2400" dirty="0">
                <a:latin typeface="+mj-lt"/>
              </a:rPr>
              <a:t> </a:t>
            </a:r>
            <a:endParaRPr lang="fr-FR" sz="2400" dirty="0">
              <a:latin typeface="+mj-lt"/>
            </a:endParaRPr>
          </a:p>
          <a:p>
            <a:pPr algn="r">
              <a:lnSpc>
                <a:spcPct val="150000"/>
              </a:lnSpc>
              <a:buNone/>
            </a:pPr>
            <a:r>
              <a:rPr lang="fr-FR" b="1" dirty="0">
                <a:latin typeface="+mj-lt"/>
              </a:rPr>
              <a:t> </a:t>
            </a:r>
            <a:r>
              <a:rPr lang="ar-AE" dirty="0" err="1"/>
              <a:t>هك</a:t>
            </a:r>
            <a:r>
              <a:rPr lang="fr-FR" b="1" dirty="0">
                <a:latin typeface="+mj-lt"/>
              </a:rPr>
              <a:t> </a:t>
            </a:r>
            <a:r>
              <a:rPr lang="ar-TN" b="1" dirty="0">
                <a:solidFill>
                  <a:srgbClr val="7030A0"/>
                </a:solidFill>
                <a:latin typeface="+mj-lt"/>
              </a:rPr>
              <a:t>المساحة الجملية:    </a:t>
            </a:r>
            <a:r>
              <a:rPr lang="ar-TN" dirty="0">
                <a:latin typeface="+mj-lt"/>
              </a:rPr>
              <a:t>13522</a:t>
            </a:r>
            <a:endParaRPr lang="fr-FR" dirty="0">
              <a:latin typeface="+mj-lt"/>
            </a:endParaRPr>
          </a:p>
          <a:p>
            <a:pPr algn="r">
              <a:lnSpc>
                <a:spcPct val="150000"/>
              </a:lnSpc>
              <a:buNone/>
            </a:pPr>
            <a:r>
              <a:rPr lang="ar-TN" b="1" dirty="0">
                <a:latin typeface="+mj-lt"/>
              </a:rPr>
              <a:t> </a:t>
            </a:r>
            <a:r>
              <a:rPr lang="ar-TN" b="1" dirty="0">
                <a:solidFill>
                  <a:srgbClr val="7030A0"/>
                </a:solidFill>
                <a:latin typeface="+mj-lt"/>
              </a:rPr>
              <a:t>عدد السكّــــــان:  </a:t>
            </a:r>
            <a:r>
              <a:rPr lang="ar-TN" dirty="0">
                <a:latin typeface="+mj-lt"/>
              </a:rPr>
              <a:t>29282 ساكن</a:t>
            </a:r>
            <a:endParaRPr lang="fr-FR" dirty="0">
              <a:latin typeface="+mj-lt"/>
            </a:endParaRPr>
          </a:p>
          <a:p>
            <a:pPr algn="r">
              <a:lnSpc>
                <a:spcPct val="150000"/>
              </a:lnSpc>
              <a:buNone/>
            </a:pPr>
            <a:r>
              <a:rPr lang="ar-TN" b="1" dirty="0">
                <a:solidFill>
                  <a:srgbClr val="7030A0"/>
                </a:solidFill>
                <a:latin typeface="+mj-lt"/>
              </a:rPr>
              <a:t>عدد المســاكــــن:  </a:t>
            </a:r>
            <a:r>
              <a:rPr lang="ar-TN" dirty="0">
                <a:latin typeface="+mj-lt"/>
              </a:rPr>
              <a:t>10207 مسكن</a:t>
            </a:r>
            <a:endParaRPr lang="fr-FR" dirty="0">
              <a:latin typeface="+mj-lt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TN" sz="2800" b="1" dirty="0">
                <a:solidFill>
                  <a:srgbClr val="7030A0"/>
                </a:solidFill>
                <a:latin typeface="+mj-lt"/>
              </a:rPr>
              <a:t>تاريخ المصادقة على </a:t>
            </a:r>
            <a:r>
              <a:rPr lang="ar-AE" sz="2800" b="1" dirty="0">
                <a:solidFill>
                  <a:srgbClr val="7030A0"/>
                </a:solidFill>
                <a:latin typeface="+mj-lt"/>
              </a:rPr>
              <a:t>مثال التهيئة</a:t>
            </a:r>
            <a:r>
              <a:rPr lang="ar-TN" sz="2800" b="1" dirty="0">
                <a:solidFill>
                  <a:srgbClr val="7030A0"/>
                </a:solidFill>
                <a:latin typeface="+mj-lt"/>
              </a:rPr>
              <a:t> العمرانيّة</a:t>
            </a:r>
            <a:r>
              <a:rPr lang="ar-TN" sz="2200" b="1" dirty="0">
                <a:solidFill>
                  <a:srgbClr val="7030A0"/>
                </a:solidFill>
                <a:latin typeface="+mj-lt"/>
              </a:rPr>
              <a:t>: </a:t>
            </a:r>
            <a:r>
              <a:rPr lang="ar-TN" sz="2200" dirty="0">
                <a:latin typeface="+mj-lt"/>
              </a:rPr>
              <a:t>14 </a:t>
            </a:r>
            <a:r>
              <a:rPr lang="ar-TN" sz="2200" dirty="0" err="1">
                <a:latin typeface="+mj-lt"/>
              </a:rPr>
              <a:t>جويلية</a:t>
            </a:r>
            <a:r>
              <a:rPr lang="ar-TN" sz="2200" dirty="0">
                <a:latin typeface="+mj-lt"/>
              </a:rPr>
              <a:t> 2009 الأمر عدد 2203</a:t>
            </a:r>
          </a:p>
          <a:p>
            <a:pPr algn="r">
              <a:buNone/>
            </a:pPr>
            <a:endParaRPr lang="fr-FR" sz="2800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10972800" cy="809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TN" sz="4800" b="1" dirty="0">
                <a:solidFill>
                  <a:srgbClr val="FF0000"/>
                </a:solidFill>
              </a:rPr>
              <a:t/>
            </a:r>
            <a:br>
              <a:rPr lang="ar-TN" sz="4800" b="1" dirty="0">
                <a:solidFill>
                  <a:srgbClr val="FF0000"/>
                </a:solidFill>
              </a:rPr>
            </a:br>
            <a:r>
              <a:rPr lang="ar-TN" sz="4800" b="1" dirty="0">
                <a:solidFill>
                  <a:schemeClr val="tx2">
                    <a:lumMod val="50000"/>
                  </a:schemeClr>
                </a:solidFill>
              </a:rPr>
              <a:t>معطيات عامة عن البلدية</a:t>
            </a:r>
            <a:r>
              <a:rPr lang="fr-FR" sz="4800" b="1" dirty="0">
                <a:solidFill>
                  <a:srgbClr val="FF0000"/>
                </a:solidFill>
              </a:rPr>
              <a:t/>
            </a:r>
            <a:br>
              <a:rPr lang="fr-FR" sz="4800" b="1" dirty="0">
                <a:solidFill>
                  <a:srgbClr val="FF0000"/>
                </a:solidFill>
              </a:rPr>
            </a:b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195" y="180108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esktop\fatma baladia\si abd satar\image PA\pa gener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428736"/>
            <a:ext cx="11525331" cy="542926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TN" b="1" dirty="0">
                <a:solidFill>
                  <a:schemeClr val="tx2">
                    <a:lumMod val="50000"/>
                  </a:schemeClr>
                </a:solidFill>
              </a:rPr>
              <a:t>التقسيم الترابي للمنطقة البلدية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win7\Desktop\fatma baladia\si abd satar\image PA\pa gener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497399"/>
            <a:ext cx="10160000" cy="4786095"/>
          </a:xfrm>
          <a:prstGeom prst="rect">
            <a:avLst/>
          </a:prstGeom>
          <a:noFill/>
        </p:spPr>
      </p:pic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177" y="193963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685" y="2320636"/>
            <a:ext cx="8534400" cy="3615267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 وسط المدينة</a:t>
            </a:r>
            <a:endParaRPr lang="fr-FR" sz="7200" b="1" dirty="0">
              <a:solidFill>
                <a:schemeClr val="bg1"/>
              </a:solidFill>
              <a:latin typeface="+mj-lt"/>
            </a:endParaRPr>
          </a:p>
          <a:p>
            <a:pPr algn="r" rtl="1">
              <a:lnSpc>
                <a:spcPct val="170000"/>
              </a:lnSpc>
            </a:pPr>
            <a:r>
              <a:rPr lang="ar-TN" sz="7200" b="1" dirty="0">
                <a:solidFill>
                  <a:schemeClr val="bg1"/>
                </a:solidFill>
                <a:latin typeface="+mj-lt"/>
              </a:rPr>
              <a:t>بمنطقة حي البساتين </a:t>
            </a:r>
            <a:r>
              <a:rPr lang="ar-TN" sz="7200" b="1" dirty="0" err="1">
                <a:solidFill>
                  <a:schemeClr val="bg1"/>
                </a:solidFill>
                <a:latin typeface="+mj-lt"/>
              </a:rPr>
              <a:t>و</a:t>
            </a:r>
            <a:r>
              <a:rPr lang="ar-TN" sz="7200" b="1" dirty="0">
                <a:solidFill>
                  <a:schemeClr val="bg1"/>
                </a:solidFill>
                <a:latin typeface="+mj-lt"/>
              </a:rPr>
              <a:t> سيدي سالم</a:t>
            </a:r>
            <a:endParaRPr lang="fr-FR" sz="7200" b="1" dirty="0">
              <a:solidFill>
                <a:schemeClr val="bg1"/>
              </a:solidFill>
              <a:latin typeface="+mj-lt"/>
            </a:endParaRP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المرسى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الوهاب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برج خديجة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الشاطئ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الحي الشرقي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عويدان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الفراحتة</a:t>
            </a:r>
          </a:p>
          <a:p>
            <a:pPr algn="r" rtl="1">
              <a:lnSpc>
                <a:spcPct val="170000"/>
              </a:lnSpc>
            </a:pPr>
            <a:r>
              <a:rPr lang="ar-AE" sz="7200" b="1" dirty="0">
                <a:solidFill>
                  <a:schemeClr val="bg1"/>
                </a:solidFill>
                <a:latin typeface="+mj-lt"/>
              </a:rPr>
              <a:t>منطقة حي حشاد </a:t>
            </a:r>
            <a:r>
              <a:rPr lang="ar-AE" sz="7200" b="1" dirty="0" err="1">
                <a:solidFill>
                  <a:schemeClr val="bg1"/>
                </a:solidFill>
                <a:latin typeface="+mj-lt"/>
              </a:rPr>
              <a:t>و</a:t>
            </a:r>
            <a:r>
              <a:rPr lang="ar-AE" sz="7200" b="1" dirty="0">
                <a:solidFill>
                  <a:schemeClr val="bg1"/>
                </a:solidFill>
                <a:latin typeface="+mj-lt"/>
              </a:rPr>
              <a:t> الهنشير</a:t>
            </a:r>
          </a:p>
          <a:p>
            <a:pPr algn="r"/>
            <a:endParaRPr lang="fr-FR" sz="2800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AE" b="1" dirty="0">
                <a:solidFill>
                  <a:schemeClr val="tx2">
                    <a:lumMod val="50000"/>
                  </a:schemeClr>
                </a:solidFill>
              </a:rPr>
              <a:t>تقسيم المناطق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6019800"/>
            <a:ext cx="695348" cy="695348"/>
          </a:xfrm>
          <a:prstGeom prst="rect">
            <a:avLst/>
          </a:prstGeom>
        </p:spPr>
      </p:pic>
      <p:pic>
        <p:nvPicPr>
          <p:cNvPr id="6" name="Image 5" descr="شاب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77" y="193963"/>
            <a:ext cx="1420078" cy="14222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1342</TotalTime>
  <Words>4714</Words>
  <Application>Microsoft Office PowerPoint</Application>
  <PresentationFormat>Personnalisé</PresentationFormat>
  <Paragraphs>1773</Paragraphs>
  <Slides>60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Secteur</vt:lpstr>
      <vt:lpstr>Acrobat Document</vt:lpstr>
      <vt:lpstr>Diapositive 1</vt:lpstr>
      <vt:lpstr>Diapositive 2</vt:lpstr>
      <vt:lpstr>Diapositive 3</vt:lpstr>
      <vt:lpstr>Diapositive 4</vt:lpstr>
      <vt:lpstr>التشخيص الفني </vt:lpstr>
      <vt:lpstr> إعداد المخطط السنوي للاِستثمار لسنة 2021  حسب المقاربة التشاركية </vt:lpstr>
      <vt:lpstr> معطيات عامة عن البلدية </vt:lpstr>
      <vt:lpstr>التقسيم الترابي للمنطقة البلدية</vt:lpstr>
      <vt:lpstr>تقسيم المناطق</vt:lpstr>
      <vt:lpstr>ترتيب المناطق حسب نسبة التعبيد</vt:lpstr>
      <vt:lpstr>ترتيب المناطق حسب نسبة الربط بشبكة التطهير</vt:lpstr>
      <vt:lpstr>ترتيب المناطق حسب نسبة التنوير العمومي</vt:lpstr>
      <vt:lpstr>حوصلة لأهم النقائص المتعلقة بالبنية الأساسية لمجمل المناطق</vt:lpstr>
      <vt:lpstr>أهم النقائص حسب المناطق</vt:lpstr>
      <vt:lpstr>التقسيم الترابي لمناطق التوسع ببلدية الشابة</vt:lpstr>
      <vt:lpstr>منطقة الشعابنة و السعفات وأولاد إبراهيم بوبكر وأولاد سلامة بن محمود</vt:lpstr>
      <vt:lpstr> منطقة الغضابنة والسكامنة </vt:lpstr>
      <vt:lpstr>منطقة الخمارة وجنان الجلاصي  والمحامدة</vt:lpstr>
      <vt:lpstr>جرد وتشخيص شبكة الطرقات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التشخيص المالي 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إحصائيات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I) الأعمال ال تحضيرية</dc:title>
  <dc:creator>User</dc:creator>
  <cp:lastModifiedBy>Olfa</cp:lastModifiedBy>
  <cp:revision>148</cp:revision>
  <cp:lastPrinted>2020-10-21T12:19:22Z</cp:lastPrinted>
  <dcterms:created xsi:type="dcterms:W3CDTF">2020-10-21T06:56:38Z</dcterms:created>
  <dcterms:modified xsi:type="dcterms:W3CDTF">2020-12-03T19:59:15Z</dcterms:modified>
</cp:coreProperties>
</file>