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1355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"/>
  <c:chart>
    <c:plotArea>
      <c:layout>
        <c:manualLayout>
          <c:layoutTarget val="inner"/>
          <c:xMode val="edge"/>
          <c:yMode val="edge"/>
          <c:x val="0.13553680999578138"/>
          <c:y val="0.17132037401574787"/>
          <c:w val="0.72793622011125259"/>
          <c:h val="0.68906766732283464"/>
        </c:manualLayout>
      </c:layout>
      <c:barChart>
        <c:barDir val="col"/>
        <c:grouping val="clustered"/>
        <c:axId val="92012928"/>
        <c:axId val="92015616"/>
      </c:barChart>
      <c:catAx>
        <c:axId val="92012928"/>
        <c:scaling>
          <c:orientation val="minMax"/>
        </c:scaling>
        <c:axPos val="b"/>
        <c:numFmt formatCode="General" sourceLinked="1"/>
        <c:tickLblPos val="nextTo"/>
        <c:crossAx val="92015616"/>
        <c:crosses val="autoZero"/>
        <c:auto val="1"/>
        <c:lblAlgn val="ctr"/>
        <c:lblOffset val="100"/>
      </c:catAx>
      <c:valAx>
        <c:axId val="92015616"/>
        <c:scaling>
          <c:orientation val="minMax"/>
        </c:scaling>
        <c:axPos val="l"/>
        <c:majorGridlines/>
        <c:numFmt formatCode="General" sourceLinked="1"/>
        <c:tickLblPos val="nextTo"/>
        <c:crossAx val="920129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موارد جبائية</c:v>
                </c:pt>
              </c:strCache>
            </c:strRef>
          </c:tx>
          <c:cat>
            <c:numRef>
              <c:f>Feuil1!$A$2:$A$6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1758.8909999999998</c:v>
                </c:pt>
                <c:pt idx="1">
                  <c:v>1596.1779999999999</c:v>
                </c:pt>
                <c:pt idx="2">
                  <c:v>986.32899999999984</c:v>
                </c:pt>
                <c:pt idx="3">
                  <c:v>990.34299999999985</c:v>
                </c:pt>
                <c:pt idx="4">
                  <c:v>1675.2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موارد غير جبائية</c:v>
                </c:pt>
              </c:strCache>
            </c:strRef>
          </c:tx>
          <c:cat>
            <c:numRef>
              <c:f>Feuil1!$A$2:$A$6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1217.1119999999999</c:v>
                </c:pt>
                <c:pt idx="1">
                  <c:v>1155.308</c:v>
                </c:pt>
                <c:pt idx="2">
                  <c:v>1212.347</c:v>
                </c:pt>
                <c:pt idx="3">
                  <c:v>1823.6299999999999</c:v>
                </c:pt>
                <c:pt idx="4">
                  <c:v>2149.5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</c:strCache>
            </c:strRef>
          </c:tx>
          <c:cat>
            <c:numRef>
              <c:f>Feuil1!$A$2:$A$6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</c:numCache>
            </c:numRef>
          </c:val>
        </c:ser>
        <c:axId val="104166144"/>
        <c:axId val="104167680"/>
      </c:barChart>
      <c:catAx>
        <c:axId val="104166144"/>
        <c:scaling>
          <c:orientation val="minMax"/>
        </c:scaling>
        <c:axPos val="b"/>
        <c:numFmt formatCode="General" sourceLinked="1"/>
        <c:tickLblPos val="nextTo"/>
        <c:crossAx val="104167680"/>
        <c:crosses val="autoZero"/>
        <c:auto val="1"/>
        <c:lblAlgn val="ctr"/>
        <c:lblOffset val="100"/>
      </c:catAx>
      <c:valAx>
        <c:axId val="104167680"/>
        <c:scaling>
          <c:orientation val="minMax"/>
        </c:scaling>
        <c:axPos val="l"/>
        <c:majorGridlines/>
        <c:numFmt formatCode="General" sourceLinked="1"/>
        <c:tickLblPos val="nextTo"/>
        <c:crossAx val="104166144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AngAx val="1"/>
    </c:view3D>
    <c:plotArea>
      <c:layout>
        <c:manualLayout>
          <c:layoutTarget val="inner"/>
          <c:xMode val="edge"/>
          <c:yMode val="edge"/>
          <c:x val="8.9982278759429726E-2"/>
          <c:y val="0.14661122885211442"/>
          <c:w val="0.49059797470210542"/>
          <c:h val="0.58371805244871922"/>
        </c:manualLayout>
      </c:layout>
      <c:bar3D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العقارات المبنية</c:v>
                </c:pt>
              </c:strCache>
            </c:strRef>
          </c:tx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209.61699999999999</c:v>
                </c:pt>
                <c:pt idx="1">
                  <c:v>235.059</c:v>
                </c:pt>
                <c:pt idx="2">
                  <c:v>75.527999999999992</c:v>
                </c:pt>
                <c:pt idx="3">
                  <c:v>101.23399999999999</c:v>
                </c:pt>
                <c:pt idx="4">
                  <c:v>230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الأراضي الغير مبنية</c:v>
                </c:pt>
              </c:strCache>
            </c:strRef>
          </c:tx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64.933999999999997</c:v>
                </c:pt>
                <c:pt idx="1">
                  <c:v>98.643000000000001</c:v>
                </c:pt>
                <c:pt idx="2">
                  <c:v>35.569000000000003</c:v>
                </c:pt>
                <c:pt idx="3">
                  <c:v>35.489000000000004</c:v>
                </c:pt>
                <c:pt idx="4">
                  <c:v>100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معلوم على المؤسسات</c:v>
                </c:pt>
              </c:strCache>
            </c:strRef>
          </c:tx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  <c:pt idx="0">
                  <c:v>303.43699999999984</c:v>
                </c:pt>
                <c:pt idx="1">
                  <c:v>333.61900000000014</c:v>
                </c:pt>
                <c:pt idx="2">
                  <c:v>254.238</c:v>
                </c:pt>
                <c:pt idx="3">
                  <c:v>233.137</c:v>
                </c:pt>
                <c:pt idx="4">
                  <c:v>420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لزمة الأسواق</c:v>
                </c:pt>
              </c:strCache>
            </c:strRef>
          </c:tx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Feuil1!$E$2:$E$6</c:f>
              <c:numCache>
                <c:formatCode>General</c:formatCode>
                <c:ptCount val="5"/>
                <c:pt idx="0">
                  <c:v>539.52699999999982</c:v>
                </c:pt>
                <c:pt idx="1">
                  <c:v>568.59299999999996</c:v>
                </c:pt>
                <c:pt idx="2">
                  <c:v>292.10399999999993</c:v>
                </c:pt>
                <c:pt idx="3">
                  <c:v>375.59</c:v>
                </c:pt>
                <c:pt idx="4">
                  <c:v>632</c:v>
                </c:pt>
              </c:numCache>
            </c:numRef>
          </c:val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المعلوم الإضافي على سعر التيار الكهربائي</c:v>
                </c:pt>
              </c:strCache>
            </c:strRef>
          </c:tx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Feuil1!$F$2:$F$6</c:f>
              <c:numCache>
                <c:formatCode>General</c:formatCode>
                <c:ptCount val="5"/>
                <c:pt idx="0">
                  <c:v>209.80800000000005</c:v>
                </c:pt>
                <c:pt idx="1">
                  <c:v>67.509</c:v>
                </c:pt>
                <c:pt idx="2">
                  <c:v>70.3</c:v>
                </c:pt>
                <c:pt idx="3">
                  <c:v>36.893000000000001</c:v>
                </c:pt>
                <c:pt idx="4">
                  <c:v>200</c:v>
                </c:pt>
              </c:numCache>
            </c:numRef>
          </c:val>
        </c:ser>
        <c:ser>
          <c:idx val="5"/>
          <c:order val="5"/>
          <c:tx>
            <c:strRef>
              <c:f>Feuil1!$G$1</c:f>
              <c:strCache>
                <c:ptCount val="1"/>
                <c:pt idx="0">
                  <c:v>مداخيل جبائية أخرى</c:v>
                </c:pt>
              </c:strCache>
            </c:strRef>
          </c:tx>
          <c:cat>
            <c:numRef>
              <c:f>Feuil1!$A$2:$A$6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Feuil1!$G$2:$G$6</c:f>
              <c:numCache>
                <c:formatCode>General</c:formatCode>
                <c:ptCount val="5"/>
                <c:pt idx="0">
                  <c:v>431.56799999999993</c:v>
                </c:pt>
                <c:pt idx="1">
                  <c:v>292.755</c:v>
                </c:pt>
                <c:pt idx="2">
                  <c:v>258.58999999999986</c:v>
                </c:pt>
                <c:pt idx="3">
                  <c:v>208</c:v>
                </c:pt>
                <c:pt idx="4">
                  <c:v>291</c:v>
                </c:pt>
              </c:numCache>
            </c:numRef>
          </c:val>
        </c:ser>
        <c:shape val="box"/>
        <c:axId val="103587840"/>
        <c:axId val="103589376"/>
        <c:axId val="0"/>
      </c:bar3DChart>
      <c:catAx>
        <c:axId val="103587840"/>
        <c:scaling>
          <c:orientation val="minMax"/>
        </c:scaling>
        <c:delete val="1"/>
        <c:axPos val="b"/>
        <c:numFmt formatCode="General" sourceLinked="1"/>
        <c:tickLblPos val="nextTo"/>
        <c:crossAx val="103589376"/>
        <c:crosses val="autoZero"/>
        <c:auto val="1"/>
        <c:lblAlgn val="ctr"/>
        <c:lblOffset val="100"/>
      </c:catAx>
      <c:valAx>
        <c:axId val="103589376"/>
        <c:scaling>
          <c:orientation val="minMax"/>
        </c:scaling>
        <c:delete val="1"/>
        <c:axPos val="l"/>
        <c:numFmt formatCode="General" sourceLinked="1"/>
        <c:tickLblPos val="nextTo"/>
        <c:crossAx val="103587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8794670263814031"/>
          <c:y val="4.8888957324874666E-2"/>
          <c:w val="0.41205329736186003"/>
          <c:h val="0.88018600900928623"/>
        </c:manualLayout>
      </c:layout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7617494310570823E-2"/>
          <c:y val="0"/>
          <c:w val="0.58412171009355973"/>
          <c:h val="0.76029470776524166"/>
        </c:manualLayout>
      </c:layout>
      <c:bar3D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كراء العقارات</c:v>
                </c:pt>
              </c:strCache>
            </c:strRef>
          </c:tx>
          <c:cat>
            <c:numRef>
              <c:f>Feuil1!$A$2:$A$6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112.586</c:v>
                </c:pt>
                <c:pt idx="1">
                  <c:v>87.665999999999983</c:v>
                </c:pt>
                <c:pt idx="2">
                  <c:v>77.700999999999993</c:v>
                </c:pt>
                <c:pt idx="3">
                  <c:v>84.066000000000003</c:v>
                </c:pt>
                <c:pt idx="4">
                  <c:v>190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المناب من المال المشترك</c:v>
                </c:pt>
              </c:strCache>
            </c:strRef>
          </c:tx>
          <c:cat>
            <c:numRef>
              <c:f>Feuil1!$A$2:$A$6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927.16300000000001</c:v>
                </c:pt>
                <c:pt idx="1">
                  <c:v>1013.7840000000002</c:v>
                </c:pt>
                <c:pt idx="2">
                  <c:v>1115.1619999999998</c:v>
                </c:pt>
                <c:pt idx="3">
                  <c:v>1327.37</c:v>
                </c:pt>
                <c:pt idx="4">
                  <c:v>1412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مدخرات الاستثمار(موارد منقولة من فوائض العنوان 1)</c:v>
                </c:pt>
              </c:strCache>
            </c:strRef>
          </c:tx>
          <c:cat>
            <c:numRef>
              <c:f>Feuil1!$A$2:$A$6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موارد أخرى</c:v>
                </c:pt>
              </c:strCache>
            </c:strRef>
          </c:tx>
          <c:cat>
            <c:numRef>
              <c:f>Feuil1!$A$2:$A$6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Feuil1!$E$2:$E$6</c:f>
              <c:numCache>
                <c:formatCode>General</c:formatCode>
                <c:ptCount val="5"/>
                <c:pt idx="0">
                  <c:v>177.363</c:v>
                </c:pt>
                <c:pt idx="1">
                  <c:v>53.857999999999997</c:v>
                </c:pt>
                <c:pt idx="2">
                  <c:v>19.484000000000002</c:v>
                </c:pt>
                <c:pt idx="3">
                  <c:v>412.19400000000002</c:v>
                </c:pt>
                <c:pt idx="4">
                  <c:v>447.5</c:v>
                </c:pt>
              </c:numCache>
            </c:numRef>
          </c:val>
        </c:ser>
        <c:shape val="box"/>
        <c:axId val="108900736"/>
        <c:axId val="108902272"/>
        <c:axId val="0"/>
      </c:bar3DChart>
      <c:catAx>
        <c:axId val="108900736"/>
        <c:scaling>
          <c:orientation val="minMax"/>
        </c:scaling>
        <c:axPos val="b"/>
        <c:numFmt formatCode="General" sourceLinked="1"/>
        <c:tickLblPos val="nextTo"/>
        <c:crossAx val="108902272"/>
        <c:crosses val="autoZero"/>
        <c:auto val="1"/>
        <c:lblAlgn val="ctr"/>
        <c:lblOffset val="100"/>
      </c:catAx>
      <c:valAx>
        <c:axId val="108902272"/>
        <c:scaling>
          <c:orientation val="minMax"/>
        </c:scaling>
        <c:delete val="1"/>
        <c:axPos val="l"/>
        <c:numFmt formatCode="General" sourceLinked="1"/>
        <c:tickLblPos val="nextTo"/>
        <c:crossAx val="10890073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fr-FR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fr-FR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fr-FR"/>
          </a:p>
        </c:txPr>
      </c:legendEntry>
      <c:legendEntry>
        <c:idx val="3"/>
        <c:txPr>
          <a:bodyPr/>
          <a:lstStyle/>
          <a:p>
            <a:pPr>
              <a:defRPr sz="1200"/>
            </a:pPr>
            <a:endParaRPr lang="fr-FR"/>
          </a:p>
        </c:txPr>
      </c:legendEntry>
      <c:layout>
        <c:manualLayout>
          <c:xMode val="edge"/>
          <c:yMode val="edge"/>
          <c:x val="0.59228102244486025"/>
          <c:y val="0.11024785637386769"/>
          <c:w val="0.40580110682027148"/>
          <c:h val="0.68248659358782826"/>
        </c:manualLayout>
      </c:layout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view3D>
      <c:rAngAx val="1"/>
    </c:view3D>
    <c:plotArea>
      <c:layout>
        <c:manualLayout>
          <c:layoutTarget val="inner"/>
          <c:xMode val="edge"/>
          <c:yMode val="edge"/>
          <c:x val="2.6707483461740587E-2"/>
          <c:y val="7.5067310627192338E-2"/>
          <c:w val="0.610542660164477"/>
          <c:h val="0.70953765810230118"/>
        </c:manualLayout>
      </c:layout>
      <c:bar3D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الميزانية</c:v>
                </c:pt>
              </c:strCache>
            </c:strRef>
          </c:tx>
          <c:dLbls>
            <c:delete val="1"/>
          </c:dLbls>
          <c:cat>
            <c:numRef>
              <c:f>Feuil1!$A$2:$A$6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3215</c:v>
                </c:pt>
                <c:pt idx="1">
                  <c:v>3348</c:v>
                </c:pt>
                <c:pt idx="2">
                  <c:v>3838</c:v>
                </c:pt>
                <c:pt idx="3">
                  <c:v>4384.1880000000001</c:v>
                </c:pt>
                <c:pt idx="4">
                  <c:v>3696.8500000000008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مبلغ المناب من المال المشترك</c:v>
                </c:pt>
              </c:strCache>
            </c:strRef>
          </c:tx>
          <c:dLbls>
            <c:delete val="1"/>
          </c:dLbls>
          <c:cat>
            <c:numRef>
              <c:f>Feuil1!$A$2:$A$6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927.16300000000001</c:v>
                </c:pt>
                <c:pt idx="1">
                  <c:v>1013.7840000000002</c:v>
                </c:pt>
                <c:pt idx="2">
                  <c:v>1115.1619999999998</c:v>
                </c:pt>
                <c:pt idx="3">
                  <c:v>1327.37</c:v>
                </c:pt>
                <c:pt idx="4">
                  <c:v>1412</c:v>
                </c:pt>
              </c:numCache>
            </c:numRef>
          </c:val>
        </c:ser>
        <c:dLbls>
          <c:showVal val="1"/>
        </c:dLbls>
        <c:shape val="box"/>
        <c:axId val="110154496"/>
        <c:axId val="110156032"/>
        <c:axId val="0"/>
      </c:bar3DChart>
      <c:catAx>
        <c:axId val="110154496"/>
        <c:scaling>
          <c:orientation val="minMax"/>
        </c:scaling>
        <c:axPos val="b"/>
        <c:numFmt formatCode="General" sourceLinked="1"/>
        <c:tickLblPos val="nextTo"/>
        <c:crossAx val="110156032"/>
        <c:crosses val="autoZero"/>
        <c:auto val="1"/>
        <c:lblAlgn val="ctr"/>
        <c:lblOffset val="100"/>
      </c:catAx>
      <c:valAx>
        <c:axId val="110156032"/>
        <c:scaling>
          <c:orientation val="minMax"/>
        </c:scaling>
        <c:delete val="1"/>
        <c:axPos val="l"/>
        <c:numFmt formatCode="General" sourceLinked="1"/>
        <c:tickLblPos val="nextTo"/>
        <c:crossAx val="110154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795835052696584"/>
          <c:y val="0.43848631492838086"/>
          <c:w val="0.32687235073602677"/>
          <c:h val="0.40979829686871577"/>
        </c:manualLayout>
      </c:layout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التأجير العمومي</c:v>
                </c:pt>
              </c:strCache>
            </c:strRef>
          </c:tx>
          <c:cat>
            <c:numRef>
              <c:f>Feuil1!$A$2:$A$7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Feuil1!$B$2:$B$7</c:f>
              <c:numCache>
                <c:formatCode>General</c:formatCode>
                <c:ptCount val="6"/>
                <c:pt idx="0">
                  <c:v>1481.7449999999999</c:v>
                </c:pt>
                <c:pt idx="1">
                  <c:v>1656.8129999999999</c:v>
                </c:pt>
                <c:pt idx="2">
                  <c:v>1816.7070000000001</c:v>
                </c:pt>
                <c:pt idx="3">
                  <c:v>1606.018</c:v>
                </c:pt>
                <c:pt idx="4">
                  <c:v>2098.1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وسائل المصالح</c:v>
                </c:pt>
              </c:strCache>
            </c:strRef>
          </c:tx>
          <c:cat>
            <c:numRef>
              <c:f>Feuil1!$A$2:$A$7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Feuil1!$C$2:$C$7</c:f>
              <c:numCache>
                <c:formatCode>General</c:formatCode>
                <c:ptCount val="6"/>
                <c:pt idx="0">
                  <c:v>882.71900000000005</c:v>
                </c:pt>
                <c:pt idx="1">
                  <c:v>597.07500000000005</c:v>
                </c:pt>
                <c:pt idx="2">
                  <c:v>397.29099999999994</c:v>
                </c:pt>
                <c:pt idx="3">
                  <c:v>449.99199999999996</c:v>
                </c:pt>
                <c:pt idx="4">
                  <c:v>1183.9760000000001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التدخل العمومي</c:v>
                </c:pt>
              </c:strCache>
            </c:strRef>
          </c:tx>
          <c:cat>
            <c:numRef>
              <c:f>Feuil1!$A$2:$A$7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Feuil1!$D$2:$D$7</c:f>
              <c:numCache>
                <c:formatCode>General</c:formatCode>
                <c:ptCount val="6"/>
                <c:pt idx="0">
                  <c:v>233.685</c:v>
                </c:pt>
                <c:pt idx="1">
                  <c:v>314.78899999999993</c:v>
                </c:pt>
                <c:pt idx="2">
                  <c:v>191.41</c:v>
                </c:pt>
                <c:pt idx="3">
                  <c:v>126.81699999999999</c:v>
                </c:pt>
                <c:pt idx="4">
                  <c:v>309.62400000000002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فوائد الدين</c:v>
                </c:pt>
              </c:strCache>
            </c:strRef>
          </c:tx>
          <c:cat>
            <c:numRef>
              <c:f>Feuil1!$A$2:$A$7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Feuil1!$E$2:$E$7</c:f>
              <c:numCache>
                <c:formatCode>General</c:formatCode>
                <c:ptCount val="6"/>
                <c:pt idx="0">
                  <c:v>90.149999999999991</c:v>
                </c:pt>
                <c:pt idx="1">
                  <c:v>78.106999999999999</c:v>
                </c:pt>
                <c:pt idx="2">
                  <c:v>105.93899999999999</c:v>
                </c:pt>
                <c:pt idx="3">
                  <c:v>114.56399999999999</c:v>
                </c:pt>
                <c:pt idx="4">
                  <c:v>83</c:v>
                </c:pt>
              </c:numCache>
            </c:numRef>
          </c:val>
        </c:ser>
        <c:shape val="box"/>
        <c:axId val="110654592"/>
        <c:axId val="110656128"/>
        <c:axId val="0"/>
      </c:bar3DChart>
      <c:catAx>
        <c:axId val="110654592"/>
        <c:scaling>
          <c:orientation val="minMax"/>
        </c:scaling>
        <c:axPos val="b"/>
        <c:numFmt formatCode="General" sourceLinked="1"/>
        <c:tickLblPos val="nextTo"/>
        <c:crossAx val="110656128"/>
        <c:crosses val="autoZero"/>
        <c:auto val="1"/>
        <c:lblAlgn val="ctr"/>
        <c:lblOffset val="100"/>
      </c:catAx>
      <c:valAx>
        <c:axId val="110656128"/>
        <c:scaling>
          <c:orientation val="minMax"/>
        </c:scaling>
        <c:delete val="1"/>
        <c:axPos val="l"/>
        <c:numFmt formatCode="General" sourceLinked="1"/>
        <c:tickLblPos val="nextTo"/>
        <c:crossAx val="1106545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المعلوم المستخلص</c:v>
                </c:pt>
              </c:strCache>
            </c:strRef>
          </c:tx>
          <c:dLbls>
            <c:delete val="1"/>
          </c:dLbls>
          <c:cat>
            <c:numRef>
              <c:f>Feuil1!$A$2:$A$6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209.61699999999999</c:v>
                </c:pt>
                <c:pt idx="1">
                  <c:v>235.059</c:v>
                </c:pt>
                <c:pt idx="2">
                  <c:v>75.527999999999992</c:v>
                </c:pt>
                <c:pt idx="3">
                  <c:v>101.233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المعلوم المعتمد بالميزانية</c:v>
                </c:pt>
              </c:strCache>
            </c:strRef>
          </c:tx>
          <c:dLbls>
            <c:delete val="1"/>
          </c:dLbls>
          <c:cat>
            <c:numRef>
              <c:f>Feuil1!$A$2:$A$6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213.94300000000001</c:v>
                </c:pt>
                <c:pt idx="1">
                  <c:v>280</c:v>
                </c:pt>
                <c:pt idx="2">
                  <c:v>280</c:v>
                </c:pt>
                <c:pt idx="3">
                  <c:v>230</c:v>
                </c:pt>
                <c:pt idx="4">
                  <c:v>230</c:v>
                </c:pt>
              </c:numCache>
            </c:numRef>
          </c:val>
        </c:ser>
        <c:dLbls>
          <c:showVal val="1"/>
        </c:dLbls>
        <c:shape val="box"/>
        <c:axId val="110493696"/>
        <c:axId val="110495232"/>
        <c:axId val="0"/>
      </c:bar3DChart>
      <c:catAx>
        <c:axId val="110493696"/>
        <c:scaling>
          <c:orientation val="minMax"/>
        </c:scaling>
        <c:axPos val="b"/>
        <c:numFmt formatCode="General" sourceLinked="1"/>
        <c:tickLblPos val="nextTo"/>
        <c:crossAx val="110495232"/>
        <c:crosses val="autoZero"/>
        <c:auto val="1"/>
        <c:lblAlgn val="ctr"/>
        <c:lblOffset val="100"/>
      </c:catAx>
      <c:valAx>
        <c:axId val="110495232"/>
        <c:scaling>
          <c:orientation val="minMax"/>
        </c:scaling>
        <c:delete val="1"/>
        <c:axPos val="l"/>
        <c:numFmt formatCode="General" sourceLinked="1"/>
        <c:tickLblPos val="nextTo"/>
        <c:crossAx val="1104936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8CAB2-0FD5-45C8-9A3E-5E2F240580F2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51475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9213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72449-1D50-4F3E-8069-F276C80298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72449-1D50-4F3E-8069-F276C802984C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5133-B14A-4F79-8B26-D474C59BA124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F0192-3AF4-47E6-B0A2-4A80629D35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ba.jpg"/>
          <p:cNvPicPr>
            <a:picLocks noChangeAspect="1"/>
          </p:cNvPicPr>
          <p:nvPr/>
        </p:nvPicPr>
        <p:blipFill>
          <a:blip r:embed="rId2">
            <a:lum/>
          </a:blip>
          <a:stretch>
            <a:fillRect/>
          </a:stretch>
        </p:blipFill>
        <p:spPr>
          <a:xfrm>
            <a:off x="142844" y="3786190"/>
            <a:ext cx="8858312" cy="2571768"/>
          </a:xfrm>
          <a:prstGeom prst="rect">
            <a:avLst/>
          </a:prstGeom>
        </p:spPr>
      </p:pic>
      <p:sp>
        <p:nvSpPr>
          <p:cNvPr id="6" name="Arc plein 5"/>
          <p:cNvSpPr/>
          <p:nvPr/>
        </p:nvSpPr>
        <p:spPr>
          <a:xfrm>
            <a:off x="142844" y="857232"/>
            <a:ext cx="8707833" cy="5135642"/>
          </a:xfrm>
          <a:prstGeom prst="blockArc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TN" sz="54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المخطط الاستثماري التشاركي البلدي </a:t>
            </a:r>
          </a:p>
          <a:p>
            <a:pPr algn="ctr"/>
            <a:r>
              <a:rPr lang="ar-TN" sz="54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لسنة 2022</a:t>
            </a:r>
          </a:p>
          <a:p>
            <a:pPr algn="ctr"/>
            <a:r>
              <a:rPr lang="ar-TN" sz="54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التشخيص المالي</a:t>
            </a:r>
            <a:endParaRPr lang="fr-FR" sz="54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TN" dirty="0" smtClean="0"/>
              <a:t>مؤشرات عامة حسب الميزانية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14348" y="1397000"/>
          <a:ext cx="7786743" cy="4156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581"/>
                <a:gridCol w="2595581"/>
                <a:gridCol w="2595581"/>
              </a:tblGrid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مدلوله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نسبته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بيان المؤشر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err="1" smtClean="0"/>
                        <a:t>إرتفاع</a:t>
                      </a:r>
                      <a:r>
                        <a:rPr lang="ar-TN" dirty="0" smtClean="0"/>
                        <a:t> نسبة التأجير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%</a:t>
                      </a:r>
                      <a:r>
                        <a:rPr lang="fr-FR" sz="1600" dirty="0" smtClean="0"/>
                        <a:t> </a:t>
                      </a:r>
                      <a:r>
                        <a:rPr lang="ar-TN" sz="1600" dirty="0" smtClean="0"/>
                        <a:t>70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التأجير العمومي/نفقات العنوان الأول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أهمية الموارد المخصصة للتأجير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%</a:t>
                      </a:r>
                      <a:r>
                        <a:rPr lang="fr-FR" sz="1600" dirty="0" smtClean="0"/>
                        <a:t> </a:t>
                      </a:r>
                      <a:r>
                        <a:rPr lang="ar-TN" sz="1600" dirty="0" smtClean="0"/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التأجير العمومي/موارد العنوان الأول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ديون ضعيفة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9.79%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تسديد المتخلدات/نفقات العنوان الأول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ضرورة الرفع من استخلاص هذا المعلوم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%</a:t>
                      </a:r>
                      <a:r>
                        <a:rPr lang="fr-FR" sz="1600" dirty="0" smtClean="0"/>
                        <a:t> </a:t>
                      </a:r>
                      <a:r>
                        <a:rPr lang="ar-TN" sz="1600" dirty="0" smtClean="0"/>
                        <a:t>44.24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استخلاص مداخيل</a:t>
                      </a:r>
                      <a:r>
                        <a:rPr lang="ar-TN" baseline="0" dirty="0" smtClean="0"/>
                        <a:t> كراء العقارات/تقديرات الميزانية العنوان الأول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ar-TN" dirty="0" smtClean="0"/>
              <a:t>مؤشرات عامة حسب عدد السكان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42909" y="1397000"/>
          <a:ext cx="7572429" cy="3675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4143"/>
                <a:gridCol w="2524143"/>
                <a:gridCol w="2524143"/>
              </a:tblGrid>
              <a:tr h="479929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مدلول المؤشر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المعلوم بالدينار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بيان المؤشر</a:t>
                      </a:r>
                      <a:endParaRPr lang="fr-FR" dirty="0"/>
                    </a:p>
                  </a:txBody>
                  <a:tcPr anchor="ctr"/>
                </a:tc>
              </a:tr>
              <a:tr h="1005879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-------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ar-TN" dirty="0" smtClean="0"/>
                        <a:t>41.28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err="1" smtClean="0"/>
                        <a:t>المداخيل</a:t>
                      </a:r>
                      <a:r>
                        <a:rPr lang="ar-TN" dirty="0" smtClean="0"/>
                        <a:t> </a:t>
                      </a:r>
                      <a:r>
                        <a:rPr lang="ar-TN" dirty="0" err="1" smtClean="0"/>
                        <a:t>الجبائية</a:t>
                      </a:r>
                      <a:r>
                        <a:rPr lang="ar-TN" dirty="0" smtClean="0"/>
                        <a:t> </a:t>
                      </a:r>
                      <a:r>
                        <a:rPr lang="ar-TN" dirty="0" err="1" smtClean="0"/>
                        <a:t>الإعتيادية</a:t>
                      </a:r>
                      <a:r>
                        <a:rPr lang="ar-TN" dirty="0" smtClean="0"/>
                        <a:t>/عدد السكان</a:t>
                      </a:r>
                      <a:endParaRPr lang="fr-FR" dirty="0"/>
                    </a:p>
                  </a:txBody>
                  <a:tcPr anchor="ctr"/>
                </a:tc>
              </a:tr>
              <a:tr h="1183387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ضعف مساهمة المواطن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ar-TN" dirty="0" smtClean="0"/>
                        <a:t>5.696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err="1" smtClean="0"/>
                        <a:t>المعاليم</a:t>
                      </a:r>
                      <a:r>
                        <a:rPr lang="ar-TN" dirty="0" smtClean="0"/>
                        <a:t> على العقارات/عدد السكان</a:t>
                      </a:r>
                      <a:endParaRPr lang="fr-FR" dirty="0"/>
                    </a:p>
                  </a:txBody>
                  <a:tcPr anchor="ctr"/>
                </a:tc>
              </a:tr>
              <a:tr h="1005879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مساهمة الدولة لكل مواطن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ar-TN" dirty="0" smtClean="0"/>
                        <a:t>55.307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المناب من المال المشترك/عدد السكان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ar-TN" sz="2800" b="1" dirty="0" smtClean="0"/>
              <a:t>تطور إعتمادات المشاريع من سنة 2015 إلى سنة 2021</a:t>
            </a:r>
            <a:endParaRPr lang="fr-FR" sz="2800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28596" y="1214422"/>
          <a:ext cx="8358245" cy="4714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1071570"/>
                <a:gridCol w="1285884"/>
                <a:gridCol w="928694"/>
                <a:gridCol w="1000132"/>
                <a:gridCol w="1071570"/>
                <a:gridCol w="1071570"/>
                <a:gridCol w="857255"/>
              </a:tblGrid>
              <a:tr h="942981"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2021 </a:t>
                      </a:r>
                    </a:p>
                    <a:p>
                      <a:pPr algn="ctr" rtl="1"/>
                      <a:r>
                        <a:rPr lang="ar-TN" dirty="0" smtClean="0"/>
                        <a:t>(أ . د)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2020 </a:t>
                      </a:r>
                    </a:p>
                    <a:p>
                      <a:pPr algn="ctr" rtl="1"/>
                      <a:r>
                        <a:rPr lang="ar-TN" dirty="0" smtClean="0"/>
                        <a:t>(أ . د)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2019</a:t>
                      </a:r>
                    </a:p>
                    <a:p>
                      <a:pPr algn="ctr" rtl="1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</a:t>
                      </a:r>
                      <a:r>
                        <a:rPr lang="ar-TN" baseline="0" dirty="0" smtClean="0"/>
                        <a:t> د)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2018</a:t>
                      </a:r>
                    </a:p>
                    <a:p>
                      <a:pPr algn="ctr" rtl="1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 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2017</a:t>
                      </a:r>
                    </a:p>
                    <a:p>
                      <a:pPr algn="ctr" rtl="1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 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2016</a:t>
                      </a:r>
                    </a:p>
                    <a:p>
                      <a:pPr algn="ctr" rtl="1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. د)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2015</a:t>
                      </a:r>
                    </a:p>
                    <a:p>
                      <a:pPr algn="ctr" rtl="1"/>
                      <a:r>
                        <a:rPr lang="ar-TN" dirty="0" smtClean="0"/>
                        <a:t>(أ .</a:t>
                      </a:r>
                      <a:r>
                        <a:rPr lang="ar-TN" baseline="0" dirty="0" smtClean="0"/>
                        <a:t> د)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 anchor="ctr"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470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622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239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مشاريع القرب</a:t>
                      </a:r>
                      <a:endParaRPr lang="fr-FR" dirty="0"/>
                    </a:p>
                  </a:txBody>
                  <a:tcPr anchor="ctr"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467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290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274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مشاريع مهيكلة</a:t>
                      </a:r>
                      <a:endParaRPr lang="fr-FR" dirty="0"/>
                    </a:p>
                  </a:txBody>
                  <a:tcPr anchor="ctr"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210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259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sz="2000" b="1" dirty="0" smtClean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310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380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مشاريع إدارية</a:t>
                      </a:r>
                      <a:endParaRPr lang="fr-FR" dirty="0"/>
                    </a:p>
                  </a:txBody>
                  <a:tcPr anchor="ctr"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467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760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484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259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622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310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000" b="1" dirty="0" smtClean="0">
                          <a:cs typeface="+mj-cs"/>
                        </a:rPr>
                        <a:t>619</a:t>
                      </a:r>
                      <a:endParaRPr lang="fr-FR" sz="2000" b="1" dirty="0"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الجملة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00232" y="142852"/>
            <a:ext cx="5143500" cy="6500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2214546" y="714356"/>
            <a:ext cx="42643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TN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مــــــــقـــــــدمـــــة</a:t>
            </a:r>
            <a:endParaRPr lang="fr-FR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348" y="2285992"/>
            <a:ext cx="7715304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/>
            <a:r>
              <a:rPr lang="ar-TN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يعتمد هذا التشخيص المالي على التحليل المرجعي</a:t>
            </a:r>
          </a:p>
          <a:p>
            <a:pPr algn="ctr" rtl="1"/>
            <a:r>
              <a:rPr lang="ar-TN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للموارد والنفقات للفترة الممتدة بين سنوات</a:t>
            </a:r>
          </a:p>
          <a:p>
            <a:pPr algn="ctr" rtl="1"/>
            <a:r>
              <a:rPr lang="ar-TN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2018 و2021 ومن خلاله سنتعرف على الإعتمادات التي يمكن رصدها لمخطط الإستثمار البلدي لسنة 2022</a:t>
            </a:r>
            <a:r>
              <a:rPr lang="ar-TN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fr-FR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71604" y="285728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TN" sz="2400" b="1" dirty="0" smtClean="0"/>
              <a:t>هـــــيـــكــــلـة مـــوارد الــعـــــنــــوان الأول المحققة</a:t>
            </a:r>
            <a:endParaRPr lang="fr-FR" sz="2400" b="1" dirty="0"/>
          </a:p>
        </p:txBody>
      </p:sp>
      <p:graphicFrame>
        <p:nvGraphicFramePr>
          <p:cNvPr id="6" name="Graphique 5"/>
          <p:cNvGraphicFramePr/>
          <p:nvPr/>
        </p:nvGraphicFramePr>
        <p:xfrm>
          <a:off x="433932" y="3214685"/>
          <a:ext cx="8281472" cy="3371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1214414" y="1000108"/>
          <a:ext cx="6929487" cy="2245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487"/>
                <a:gridCol w="1326923"/>
                <a:gridCol w="1474359"/>
                <a:gridCol w="1032051"/>
                <a:gridCol w="987972"/>
                <a:gridCol w="928695"/>
              </a:tblGrid>
              <a:tr h="315627">
                <a:tc>
                  <a:txBody>
                    <a:bodyPr/>
                    <a:lstStyle/>
                    <a:p>
                      <a:pPr algn="ctr"/>
                      <a:r>
                        <a:rPr lang="ar-TN" sz="1400" dirty="0" smtClean="0"/>
                        <a:t>تقديرات 2022 </a:t>
                      </a:r>
                    </a:p>
                    <a:p>
                      <a:pPr algn="ctr"/>
                      <a:r>
                        <a:rPr lang="ar-TN" sz="1400" dirty="0" smtClean="0"/>
                        <a:t>( </a:t>
                      </a:r>
                      <a:r>
                        <a:rPr lang="ar-TN" sz="1400" dirty="0" err="1" smtClean="0"/>
                        <a:t>أ</a:t>
                      </a:r>
                      <a:r>
                        <a:rPr lang="ar-TN" sz="1400" dirty="0" smtClean="0"/>
                        <a:t> . د 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2021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2020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2019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</a:p>
                    <a:p>
                      <a:pPr algn="ctr"/>
                      <a:r>
                        <a:rPr lang="ar-TN" dirty="0" smtClean="0"/>
                        <a:t>(</a:t>
                      </a:r>
                      <a:r>
                        <a:rPr lang="ar-TN" baseline="0" dirty="0" smtClean="0"/>
                        <a:t> </a:t>
                      </a:r>
                      <a:r>
                        <a:rPr lang="ar-TN" baseline="0" dirty="0" err="1" smtClean="0"/>
                        <a:t>أ</a:t>
                      </a:r>
                      <a:r>
                        <a:rPr lang="ar-TN" baseline="0" dirty="0" smtClean="0"/>
                        <a:t> 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47139"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1675.200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990.343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986.329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1596.178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1758.891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موارد جبائية</a:t>
                      </a:r>
                      <a:endParaRPr lang="fr-FR" sz="1600" dirty="0"/>
                    </a:p>
                  </a:txBody>
                  <a:tcPr/>
                </a:tc>
              </a:tr>
              <a:tr h="499743"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2149.500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1823.630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1212.347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1155.308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1217.112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موارد </a:t>
                      </a:r>
                    </a:p>
                    <a:p>
                      <a:pPr algn="ctr"/>
                      <a:r>
                        <a:rPr lang="ar-TN" sz="1600" dirty="0" smtClean="0"/>
                        <a:t>غير</a:t>
                      </a:r>
                      <a:r>
                        <a:rPr lang="ar-TN" sz="1600" baseline="0" dirty="0" smtClean="0"/>
                        <a:t> جبائية</a:t>
                      </a:r>
                      <a:endParaRPr lang="fr-FR" sz="1600" dirty="0"/>
                    </a:p>
                  </a:txBody>
                  <a:tcPr/>
                </a:tc>
              </a:tr>
              <a:tr h="447139"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3824.700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2813.973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2198.676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2751.486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/>
                        <a:t>2976.003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المجموع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Graphique 17"/>
          <p:cNvGraphicFramePr/>
          <p:nvPr/>
        </p:nvGraphicFramePr>
        <p:xfrm>
          <a:off x="1285852" y="3500438"/>
          <a:ext cx="6929486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511156"/>
          </a:xfrm>
        </p:spPr>
        <p:txBody>
          <a:bodyPr>
            <a:noAutofit/>
          </a:bodyPr>
          <a:lstStyle/>
          <a:p>
            <a:r>
              <a:rPr lang="ar-TN" sz="2400" b="1" dirty="0" smtClean="0"/>
              <a:t>هــيــكـــلــــة الـــمـــــوارد الــجـــبـــائـــيـــة</a:t>
            </a:r>
            <a:endParaRPr lang="fr-FR" sz="2400" b="1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85720" y="571480"/>
          <a:ext cx="857256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214446"/>
                <a:gridCol w="1143008"/>
                <a:gridCol w="1071570"/>
                <a:gridCol w="1071570"/>
                <a:gridCol w="2714644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ar-TN" sz="1400" dirty="0" smtClean="0"/>
                        <a:t>تقديرات 2022</a:t>
                      </a:r>
                    </a:p>
                    <a:p>
                      <a:pPr algn="ctr"/>
                      <a:r>
                        <a:rPr lang="ar-TN" sz="1400" dirty="0" smtClean="0"/>
                        <a:t>( </a:t>
                      </a:r>
                      <a:r>
                        <a:rPr lang="ar-TN" sz="1400" dirty="0" err="1" smtClean="0"/>
                        <a:t>أ</a:t>
                      </a:r>
                      <a:r>
                        <a:rPr lang="ar-TN" sz="1400" dirty="0" smtClean="0"/>
                        <a:t>. د 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2021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2020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2019</a:t>
                      </a:r>
                    </a:p>
                    <a:p>
                      <a:pPr algn="ctr"/>
                      <a:r>
                        <a:rPr lang="ar-TN" dirty="0" smtClean="0"/>
                        <a:t>(أ 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230.000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101.234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75.528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235.059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209.617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العقارات المبنية</a:t>
                      </a:r>
                      <a:endParaRPr lang="fr-FR" dirty="0"/>
                    </a:p>
                  </a:txBody>
                  <a:tcPr anchor="ctr"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100.000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35.489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35.569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98.643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64.934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الأراضي غبر المبنية</a:t>
                      </a:r>
                      <a:endParaRPr lang="fr-FR" dirty="0"/>
                    </a:p>
                  </a:txBody>
                  <a:tcPr anchor="ctr"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420.000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233.137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254.238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333.619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303.437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معلوم على المؤسسات</a:t>
                      </a:r>
                      <a:endParaRPr lang="fr-FR" dirty="0"/>
                    </a:p>
                  </a:txBody>
                  <a:tcPr anchor="ctr"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632.000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375.590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292.104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568.593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539.527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لزمة الأسواق</a:t>
                      </a:r>
                      <a:endParaRPr lang="fr-FR" dirty="0"/>
                    </a:p>
                  </a:txBody>
                  <a:tcPr anchor="ctr"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200.000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36.893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70.300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67.508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209.808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المعلوم الإضافي على سعر التيار</a:t>
                      </a:r>
                      <a:r>
                        <a:rPr lang="ar-TN" baseline="0" dirty="0" smtClean="0"/>
                        <a:t> الكهربائي</a:t>
                      </a:r>
                      <a:endParaRPr lang="fr-FR" dirty="0"/>
                    </a:p>
                  </a:txBody>
                  <a:tcPr anchor="ctr"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291.000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208.000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258.590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292.755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431.568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مداخيل جبائية أخرى</a:t>
                      </a:r>
                      <a:endParaRPr lang="fr-FR" dirty="0"/>
                    </a:p>
                  </a:txBody>
                  <a:tcPr anchor="ctr"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1873.000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990.343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986.329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1596.178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/>
                        <a:t>1758.891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المجموع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0" y="4000504"/>
          <a:ext cx="8620164" cy="2857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ar-TN" sz="2400" b="1" dirty="0" smtClean="0"/>
              <a:t>هــــيـــكـــلـــة الـــمـــوارد غـــيـــر الـــجـــبـــائـــيـــة</a:t>
            </a:r>
            <a:endParaRPr lang="fr-FR" sz="24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57158" y="714356"/>
          <a:ext cx="8429682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143006"/>
                <a:gridCol w="1071570"/>
                <a:gridCol w="1071572"/>
                <a:gridCol w="1071570"/>
                <a:gridCol w="2714642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ar-TN" sz="1400" dirty="0" smtClean="0"/>
                        <a:t>تقديرات</a:t>
                      </a:r>
                      <a:r>
                        <a:rPr lang="ar-TN" sz="1400" baseline="0" dirty="0" smtClean="0"/>
                        <a:t> 2022</a:t>
                      </a:r>
                    </a:p>
                    <a:p>
                      <a:pPr algn="ctr"/>
                      <a:r>
                        <a:rPr lang="ar-TN" sz="1400" baseline="0" dirty="0" smtClean="0"/>
                        <a:t>( </a:t>
                      </a:r>
                      <a:r>
                        <a:rPr lang="ar-TN" sz="1400" baseline="0" dirty="0" err="1" smtClean="0"/>
                        <a:t>أ</a:t>
                      </a:r>
                      <a:r>
                        <a:rPr lang="ar-TN" sz="1400" baseline="0" dirty="0" smtClean="0"/>
                        <a:t> . د)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2021</a:t>
                      </a:r>
                    </a:p>
                    <a:p>
                      <a:pPr algn="ctr"/>
                      <a:r>
                        <a:rPr lang="ar-TN" dirty="0" smtClean="0"/>
                        <a:t>(أ . 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2020</a:t>
                      </a:r>
                    </a:p>
                    <a:p>
                      <a:pPr algn="ctr"/>
                      <a:r>
                        <a:rPr lang="ar-TN" dirty="0" smtClean="0"/>
                        <a:t>(أ . 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2019</a:t>
                      </a:r>
                    </a:p>
                    <a:p>
                      <a:pPr algn="ctr"/>
                      <a:r>
                        <a:rPr lang="ar-TN" dirty="0" smtClean="0"/>
                        <a:t>(أ . 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</a:p>
                    <a:p>
                      <a:pPr algn="ctr"/>
                      <a:r>
                        <a:rPr lang="ar-TN" dirty="0" smtClean="0"/>
                        <a:t>(أ. 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190.000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84.066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Arial" pitchFamily="34" charset="0"/>
                          <a:cs typeface="Arial" pitchFamily="34" charset="0"/>
                        </a:rPr>
                        <a:t>77.701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Arial" pitchFamily="34" charset="0"/>
                          <a:cs typeface="Arial" pitchFamily="34" charset="0"/>
                        </a:rPr>
                        <a:t>87.666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112.586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كراء العقارات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1412.000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1327.370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Arial" pitchFamily="34" charset="0"/>
                          <a:cs typeface="Arial" pitchFamily="34" charset="0"/>
                        </a:rPr>
                        <a:t>1115.162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Arial" pitchFamily="34" charset="0"/>
                          <a:cs typeface="Arial" pitchFamily="34" charset="0"/>
                        </a:rPr>
                        <a:t>1013.784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927.163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المناب من المال المشترك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--------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Arial" pitchFamily="34" charset="0"/>
                          <a:cs typeface="Arial" pitchFamily="34" charset="0"/>
                        </a:rPr>
                        <a:t>-------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Arial" pitchFamily="34" charset="0"/>
                          <a:cs typeface="Arial" pitchFamily="34" charset="0"/>
                        </a:rPr>
                        <a:t>-------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Arial" pitchFamily="34" charset="0"/>
                          <a:cs typeface="Arial" pitchFamily="34" charset="0"/>
                        </a:rPr>
                        <a:t>------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------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مدخرات الاستثمار</a:t>
                      </a:r>
                      <a:r>
                        <a:rPr lang="ar-TN" baseline="0" dirty="0" smtClean="0"/>
                        <a:t> موارد منقولة من فوائض العنوان الأول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447.500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412.194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19.484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53.858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177.363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موارد أخرى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2049.500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1823.630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1212.347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1155.308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b="0" dirty="0" smtClean="0">
                          <a:latin typeface="Arial" pitchFamily="34" charset="0"/>
                          <a:cs typeface="Arial" pitchFamily="34" charset="0"/>
                        </a:rPr>
                        <a:t>1217.112</a:t>
                      </a:r>
                      <a:endParaRPr lang="fr-FR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642910" y="3571876"/>
          <a:ext cx="8072494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ar-TN" sz="2400" b="1" dirty="0" smtClean="0"/>
              <a:t>تـــطـــــور الــــمـــنـــاب مــــن الــمـــال الــمــشــتــرك الــمــحــقــق</a:t>
            </a:r>
            <a:endParaRPr lang="fr-FR" sz="24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282" y="943910"/>
          <a:ext cx="8643997" cy="2978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143008"/>
                <a:gridCol w="1000132"/>
                <a:gridCol w="1071570"/>
                <a:gridCol w="1357322"/>
                <a:gridCol w="2928957"/>
              </a:tblGrid>
              <a:tr h="875722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sz="1400" dirty="0" smtClean="0"/>
                        <a:t>تقديرات 2022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sz="1400" dirty="0" smtClean="0"/>
                        <a:t>( </a:t>
                      </a:r>
                      <a:r>
                        <a:rPr lang="ar-TN" sz="1400" dirty="0" err="1" smtClean="0"/>
                        <a:t>أ</a:t>
                      </a:r>
                      <a:r>
                        <a:rPr lang="ar-TN" sz="1400" dirty="0" smtClean="0"/>
                        <a:t> . د)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2021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2020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2019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 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2018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.د 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350289"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1412.000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1327.370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1115.162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1013.784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927.163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مبلغ المناب من المال المشترك</a:t>
                      </a:r>
                      <a:endParaRPr lang="fr-FR" dirty="0"/>
                    </a:p>
                  </a:txBody>
                  <a:tcPr anchor="ctr"/>
                </a:tc>
              </a:tr>
              <a:tr h="3502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6.37</a:t>
                      </a:r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9.35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12.36%</a:t>
                      </a:r>
                      <a:endParaRPr lang="fr-FR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مؤشر تطوره</a:t>
                      </a:r>
                      <a:endParaRPr lang="fr-FR" dirty="0"/>
                    </a:p>
                  </a:txBody>
                  <a:tcPr anchor="ctr"/>
                </a:tc>
              </a:tr>
              <a:tr h="350289"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3696.850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4384.188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3838.000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3348.000</a:t>
                      </a:r>
                      <a:endParaRPr lang="fr-FR" sz="1400" b="1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3215</a:t>
                      </a:r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.000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الميزانية</a:t>
                      </a:r>
                      <a:endParaRPr lang="fr-FR" dirty="0"/>
                    </a:p>
                  </a:txBody>
                  <a:tcPr anchor="ctr"/>
                </a:tc>
              </a:tr>
              <a:tr h="3502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38.19</a:t>
                      </a:r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30.27</a:t>
                      </a:r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29%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%3</a:t>
                      </a:r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28.8%</a:t>
                      </a:r>
                      <a:endParaRPr lang="fr-FR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مؤشر مساهمته في الميزانية</a:t>
                      </a:r>
                      <a:endParaRPr lang="fr-FR" dirty="0"/>
                    </a:p>
                  </a:txBody>
                  <a:tcPr anchor="ctr"/>
                </a:tc>
              </a:tr>
              <a:tr h="613006"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55.307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46.4</a:t>
                      </a:r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Arial" pitchFamily="34" charset="0"/>
                          <a:cs typeface="Arial" pitchFamily="34" charset="0"/>
                        </a:rPr>
                        <a:t>42.241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400" b="1" dirty="0" smtClean="0">
                          <a:latin typeface="Arial" pitchFamily="34" charset="0"/>
                          <a:cs typeface="Arial" pitchFamily="34" charset="0"/>
                        </a:rPr>
                        <a:t>38.63</a:t>
                      </a:r>
                      <a:endParaRPr lang="fr-FR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مساعدة</a:t>
                      </a:r>
                      <a:r>
                        <a:rPr lang="ar-TN" baseline="0" dirty="0" smtClean="0"/>
                        <a:t> الدولة لكل مواطن شابي (24000 نسمة)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714348" y="3714752"/>
          <a:ext cx="8072494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ar-TN" sz="2400" b="1" dirty="0" smtClean="0"/>
              <a:t>هـــــيـــكـــلـــة نـــفـــقـــات الـــعـــنـــوان الأول</a:t>
            </a:r>
            <a:endParaRPr lang="fr-FR" sz="24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8" y="785792"/>
          <a:ext cx="8501118" cy="3476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853"/>
                <a:gridCol w="1416853"/>
                <a:gridCol w="1416853"/>
                <a:gridCol w="1416853"/>
                <a:gridCol w="1416853"/>
                <a:gridCol w="1416853"/>
              </a:tblGrid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sz="1400" dirty="0" smtClean="0"/>
                        <a:t>تقديرات</a:t>
                      </a:r>
                      <a:r>
                        <a:rPr lang="ar-TN" sz="1400" baseline="0" dirty="0" smtClean="0"/>
                        <a:t> 2022</a:t>
                      </a:r>
                    </a:p>
                    <a:p>
                      <a:pPr algn="ctr"/>
                      <a:r>
                        <a:rPr lang="ar-TN" sz="1400" baseline="0" dirty="0" smtClean="0"/>
                        <a:t>( </a:t>
                      </a:r>
                      <a:r>
                        <a:rPr lang="ar-TN" sz="1400" baseline="0" dirty="0" err="1" smtClean="0"/>
                        <a:t>أ</a:t>
                      </a:r>
                      <a:r>
                        <a:rPr lang="ar-TN" sz="1400" baseline="0" dirty="0" smtClean="0"/>
                        <a:t> . د )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2021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2020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2019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</a:t>
                      </a:r>
                      <a:r>
                        <a:rPr lang="ar-TN" baseline="0" dirty="0" smtClean="0"/>
                        <a:t> د)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 د)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2098.100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1606.018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1816.707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1656.813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1481.745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التأجير العمومي</a:t>
                      </a:r>
                      <a:endParaRPr lang="fr-FR" dirty="0"/>
                    </a:p>
                  </a:txBody>
                  <a:tcPr anchor="ctr"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1183.976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449.992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397.291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597.075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882.719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وسائل المصالح</a:t>
                      </a:r>
                      <a:endParaRPr lang="fr-FR" dirty="0"/>
                    </a:p>
                  </a:txBody>
                  <a:tcPr anchor="ctr"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309.624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126.817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191.410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314.789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233.685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التدخل العمومي</a:t>
                      </a:r>
                      <a:endParaRPr lang="fr-FR" dirty="0"/>
                    </a:p>
                  </a:txBody>
                  <a:tcPr anchor="ctr"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83.000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114.564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105.939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78.107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90.150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فوائد الدين</a:t>
                      </a:r>
                      <a:endParaRPr lang="fr-FR" dirty="0"/>
                    </a:p>
                  </a:txBody>
                  <a:tcPr anchor="ctr"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87.203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نفقات أخرى</a:t>
                      </a:r>
                      <a:endParaRPr lang="fr-FR" dirty="0"/>
                    </a:p>
                  </a:txBody>
                  <a:tcPr anchor="ctr"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3674.700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2297.391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2511.347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2733.987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2688.299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المجموع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357158" y="4143380"/>
          <a:ext cx="8429684" cy="2849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ar-TN" sz="2400" b="1" dirty="0" smtClean="0"/>
              <a:t>تــطــور نــســبــة الاســتــخــلاص عــلــى الـعــقــارات الــمــبــنــيــة</a:t>
            </a:r>
            <a:endParaRPr lang="fr-FR" sz="2400" b="1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57158" y="785794"/>
          <a:ext cx="8429682" cy="2662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6"/>
                <a:gridCol w="1285884"/>
                <a:gridCol w="1143008"/>
                <a:gridCol w="1143008"/>
                <a:gridCol w="1071570"/>
                <a:gridCol w="2643206"/>
              </a:tblGrid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sz="1400" dirty="0" smtClean="0"/>
                        <a:t>تقديرات 2022</a:t>
                      </a:r>
                    </a:p>
                    <a:p>
                      <a:pPr algn="ctr"/>
                      <a:r>
                        <a:rPr lang="ar-TN" dirty="0" smtClean="0"/>
                        <a:t>(أ .د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2021</a:t>
                      </a:r>
                    </a:p>
                    <a:p>
                      <a:pPr algn="ctr"/>
                      <a:r>
                        <a:rPr lang="ar-TN" dirty="0" smtClean="0"/>
                        <a:t>(أ .د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2020</a:t>
                      </a:r>
                    </a:p>
                    <a:p>
                      <a:pPr algn="ctr"/>
                      <a:r>
                        <a:rPr lang="ar-TN" dirty="0" smtClean="0"/>
                        <a:t>(أ .د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2019</a:t>
                      </a:r>
                    </a:p>
                    <a:p>
                      <a:pPr algn="ctr"/>
                      <a:r>
                        <a:rPr lang="ar-TN" dirty="0" smtClean="0"/>
                        <a:t>( </a:t>
                      </a:r>
                      <a:r>
                        <a:rPr lang="ar-TN" dirty="0" err="1" smtClean="0"/>
                        <a:t>أ</a:t>
                      </a:r>
                      <a:r>
                        <a:rPr lang="ar-TN" dirty="0" smtClean="0"/>
                        <a:t> .د)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</a:p>
                    <a:p>
                      <a:pPr algn="ctr"/>
                      <a:r>
                        <a:rPr lang="ar-TN" dirty="0" smtClean="0"/>
                        <a:t>(أ. د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101.233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75.528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235.059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209.617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المعلوم</a:t>
                      </a:r>
                      <a:r>
                        <a:rPr lang="ar-TN" baseline="0" dirty="0" smtClean="0"/>
                        <a:t> المستخلص </a:t>
                      </a:r>
                      <a:endParaRPr lang="fr-FR" dirty="0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230.000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230.000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280.000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>
                          <a:latin typeface="Arial" pitchFamily="34" charset="0"/>
                          <a:cs typeface="Arial" pitchFamily="34" charset="0"/>
                        </a:rPr>
                        <a:t>280.000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213.943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المعلوم المعتمد بالميزانية</a:t>
                      </a:r>
                      <a:endParaRPr lang="fr-FR" dirty="0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44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27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84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98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نسبة الاستخلاص</a:t>
                      </a:r>
                      <a:endParaRPr lang="fr-FR" dirty="0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-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4.2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3.2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9.8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8.7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المعلوم المدفوع عن كل مواطن في السنة (24000 نسمة)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Graphique 3"/>
          <p:cNvGraphicFramePr/>
          <p:nvPr/>
        </p:nvGraphicFramePr>
        <p:xfrm>
          <a:off x="357158" y="3500438"/>
          <a:ext cx="8429684" cy="3063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00232" y="142852"/>
            <a:ext cx="5143500" cy="6500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1071538" y="2071678"/>
            <a:ext cx="70009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TN" sz="5400" b="1" spc="50" dirty="0" smtClean="0">
                <a:ln w="12700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الـتـحـلـيـل عـبـر الـمـؤشــرات</a:t>
            </a:r>
            <a:endParaRPr lang="fr-FR" sz="5400" b="1" spc="50" dirty="0">
              <a:ln w="12700" cmpd="sng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</TotalTime>
  <Words>679</Words>
  <Application>Microsoft Office PowerPoint</Application>
  <PresentationFormat>Affichage à l'écran (4:3)</PresentationFormat>
  <Paragraphs>336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Diapositive 1</vt:lpstr>
      <vt:lpstr>Diapositive 2</vt:lpstr>
      <vt:lpstr>Diapositive 3</vt:lpstr>
      <vt:lpstr>هــيــكـــلــــة الـــمـــــوارد الــجـــبـــائـــيـــة</vt:lpstr>
      <vt:lpstr>هــــيـــكـــلـــة الـــمـــوارد غـــيـــر الـــجـــبـــائـــيـــة</vt:lpstr>
      <vt:lpstr>تـــطـــــور الــــمـــنـــاب مــــن الــمـــال الــمــشــتــرك الــمــحــقــق</vt:lpstr>
      <vt:lpstr>هـــــيـــكـــلـــة نـــفـــقـــات الـــعـــنـــوان الأول</vt:lpstr>
      <vt:lpstr>تــطــور نــســبــة الاســتــخــلاص عــلــى الـعــقــارات الــمــبــنــيــة</vt:lpstr>
      <vt:lpstr>Diapositive 9</vt:lpstr>
      <vt:lpstr>مؤشرات عامة حسب الميزانية</vt:lpstr>
      <vt:lpstr>مؤشرات عامة حسب عدد السكان</vt:lpstr>
      <vt:lpstr>تطور إعتمادات المشاريع من سنة 2015 إلى سنة 2021</vt:lpstr>
    </vt:vector>
  </TitlesOfParts>
  <Company>Sboui_Informatiques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Sboui-Info</dc:creator>
  <cp:lastModifiedBy>client</cp:lastModifiedBy>
  <cp:revision>236</cp:revision>
  <dcterms:created xsi:type="dcterms:W3CDTF">2019-11-14T14:33:01Z</dcterms:created>
  <dcterms:modified xsi:type="dcterms:W3CDTF">2021-11-15T10:37:02Z</dcterms:modified>
</cp:coreProperties>
</file>