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مواد جبائية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891.3</c:v>
                </c:pt>
                <c:pt idx="1">
                  <c:v>1020.7</c:v>
                </c:pt>
                <c:pt idx="2">
                  <c:v>1107.6499999999999</c:v>
                </c:pt>
                <c:pt idx="3">
                  <c:v>1247.5</c:v>
                </c:pt>
                <c:pt idx="4">
                  <c:v>1269.6679999999999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مواد غير جبائية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583406878142552E-2"/>
                  <c:y val="7.90117926655904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8244869808026492E-2"/>
                  <c:y val="2.765412743295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9875110317213969E-2"/>
                  <c:y val="3.55553066995157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8213647387329998E-2"/>
                  <c:y val="1.9752948166397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9875110317213969E-2"/>
                  <c:y val="3.95058963327951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738.7</c:v>
                </c:pt>
                <c:pt idx="1">
                  <c:v>849.3</c:v>
                </c:pt>
                <c:pt idx="2">
                  <c:v>992.34999999999968</c:v>
                </c:pt>
                <c:pt idx="3">
                  <c:v>1052.5</c:v>
                </c:pt>
                <c:pt idx="4">
                  <c:v>1369.3319999999999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Colonne1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one"/>
        <c:axId val="139950720"/>
        <c:axId val="139960704"/>
        <c:axId val="0"/>
      </c:bar3DChart>
      <c:catAx>
        <c:axId val="139950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9960704"/>
        <c:crosses val="autoZero"/>
        <c:auto val="1"/>
        <c:lblAlgn val="ctr"/>
        <c:lblOffset val="100"/>
        <c:noMultiLvlLbl val="0"/>
      </c:catAx>
      <c:valAx>
        <c:axId val="1399607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9950720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العقارات المبنية 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88.239000000000004</c:v>
                </c:pt>
                <c:pt idx="1">
                  <c:v>92.59</c:v>
                </c:pt>
                <c:pt idx="2">
                  <c:v>113.428</c:v>
                </c:pt>
                <c:pt idx="3">
                  <c:v>133.61599999999999</c:v>
                </c:pt>
                <c:pt idx="4">
                  <c:v>151.803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لأراض غير المبنية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48.687000000000005</c:v>
                </c:pt>
                <c:pt idx="1">
                  <c:v>60.396000000000001</c:v>
                </c:pt>
                <c:pt idx="2">
                  <c:v>58.327000000000005</c:v>
                </c:pt>
                <c:pt idx="3">
                  <c:v>79.968000000000004</c:v>
                </c:pt>
                <c:pt idx="4">
                  <c:v>65.843999999999994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معلوم على المؤسسات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Feuil1!$D$2:$D$6</c:f>
              <c:numCache>
                <c:formatCode>General</c:formatCode>
                <c:ptCount val="5"/>
                <c:pt idx="0">
                  <c:v>140</c:v>
                </c:pt>
                <c:pt idx="1">
                  <c:v>185</c:v>
                </c:pt>
                <c:pt idx="2">
                  <c:v>250</c:v>
                </c:pt>
                <c:pt idx="3">
                  <c:v>202.35300000000001</c:v>
                </c:pt>
                <c:pt idx="4">
                  <c:v>232.15900000000002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لزمة الأسواق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Feuil1!$E$2:$E$6</c:f>
              <c:numCache>
                <c:formatCode>General</c:formatCode>
                <c:ptCount val="5"/>
                <c:pt idx="0">
                  <c:v>351</c:v>
                </c:pt>
                <c:pt idx="1">
                  <c:v>353</c:v>
                </c:pt>
                <c:pt idx="2">
                  <c:v>379</c:v>
                </c:pt>
                <c:pt idx="3">
                  <c:v>389.25</c:v>
                </c:pt>
                <c:pt idx="4">
                  <c:v>456.40199999999976</c:v>
                </c:pt>
              </c:numCache>
            </c:numRef>
          </c:val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المعلوم الإضافي على سعر التيار الكهربائي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Feuil1!$F$2:$F$6</c:f>
              <c:numCache>
                <c:formatCode>General</c:formatCode>
                <c:ptCount val="5"/>
                <c:pt idx="0">
                  <c:v>45</c:v>
                </c:pt>
                <c:pt idx="1">
                  <c:v>88</c:v>
                </c:pt>
                <c:pt idx="2">
                  <c:v>105</c:v>
                </c:pt>
                <c:pt idx="3">
                  <c:v>123.93300000000002</c:v>
                </c:pt>
                <c:pt idx="4">
                  <c:v>94.60799999999999</c:v>
                </c:pt>
              </c:numCache>
            </c:numRef>
          </c:val>
        </c:ser>
        <c:ser>
          <c:idx val="5"/>
          <c:order val="5"/>
          <c:tx>
            <c:strRef>
              <c:f>Feuil1!$G$1</c:f>
              <c:strCache>
                <c:ptCount val="1"/>
                <c:pt idx="0">
                  <c:v>مداخيل جبائية أخرى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Feuil1!$G$2:$G$6</c:f>
              <c:numCache>
                <c:formatCode>General</c:formatCode>
                <c:ptCount val="5"/>
                <c:pt idx="0">
                  <c:v>218.34700000000001</c:v>
                </c:pt>
                <c:pt idx="1">
                  <c:v>241.71399999999991</c:v>
                </c:pt>
                <c:pt idx="2">
                  <c:v>202.89500000000001</c:v>
                </c:pt>
                <c:pt idx="3">
                  <c:v>208.63899999999998</c:v>
                </c:pt>
                <c:pt idx="4">
                  <c:v>268.851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40048256"/>
        <c:axId val="140049792"/>
        <c:axId val="0"/>
      </c:bar3DChart>
      <c:catAx>
        <c:axId val="140048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0049792"/>
        <c:crosses val="autoZero"/>
        <c:auto val="1"/>
        <c:lblAlgn val="ctr"/>
        <c:lblOffset val="100"/>
        <c:noMultiLvlLbl val="0"/>
      </c:catAx>
      <c:valAx>
        <c:axId val="1400497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4004825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 rtl="1">
              <a:defRPr sz="1400"/>
            </a:pPr>
            <a:endParaRPr lang="fr-FR"/>
          </a:p>
        </c:txPr>
      </c:legendEntry>
      <c:legendEntry>
        <c:idx val="1"/>
        <c:txPr>
          <a:bodyPr/>
          <a:lstStyle/>
          <a:p>
            <a:pPr rtl="1">
              <a:defRPr sz="1400"/>
            </a:pPr>
            <a:endParaRPr lang="fr-FR"/>
          </a:p>
        </c:txPr>
      </c:legendEntry>
      <c:legendEntry>
        <c:idx val="2"/>
        <c:txPr>
          <a:bodyPr/>
          <a:lstStyle/>
          <a:p>
            <a:pPr rtl="1">
              <a:defRPr sz="1400"/>
            </a:pPr>
            <a:endParaRPr lang="fr-FR"/>
          </a:p>
        </c:txPr>
      </c:legendEntry>
      <c:legendEntry>
        <c:idx val="3"/>
        <c:txPr>
          <a:bodyPr/>
          <a:lstStyle/>
          <a:p>
            <a:pPr rtl="1">
              <a:defRPr sz="1400"/>
            </a:pPr>
            <a:endParaRPr lang="fr-FR"/>
          </a:p>
        </c:txPr>
      </c:legendEntry>
      <c:legendEntry>
        <c:idx val="4"/>
        <c:txPr>
          <a:bodyPr/>
          <a:lstStyle/>
          <a:p>
            <a:pPr rtl="1">
              <a:defRPr sz="1400"/>
            </a:pPr>
            <a:endParaRPr lang="fr-FR"/>
          </a:p>
        </c:txPr>
      </c:legendEntry>
      <c:legendEntry>
        <c:idx val="5"/>
        <c:txPr>
          <a:bodyPr/>
          <a:lstStyle/>
          <a:p>
            <a:pPr rtl="1">
              <a:defRPr sz="1400"/>
            </a:pPr>
            <a:endParaRPr lang="fr-FR"/>
          </a:p>
        </c:txPr>
      </c:legendEntry>
      <c:layout>
        <c:manualLayout>
          <c:xMode val="edge"/>
          <c:yMode val="edge"/>
          <c:x val="0.6411858504242669"/>
          <c:y val="6.1605759311691967E-2"/>
          <c:w val="0.35693401514478407"/>
          <c:h val="0.9042650512499727"/>
        </c:manualLayout>
      </c:layout>
      <c:overlay val="0"/>
      <c:txPr>
        <a:bodyPr/>
        <a:lstStyle/>
        <a:p>
          <a:pPr rtl="1">
            <a:defRPr/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كراء العقارات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90</c:v>
                </c:pt>
                <c:pt idx="1">
                  <c:v>120</c:v>
                </c:pt>
                <c:pt idx="2">
                  <c:v>130</c:v>
                </c:pt>
                <c:pt idx="3">
                  <c:v>101.718</c:v>
                </c:pt>
                <c:pt idx="4">
                  <c:v>83.217000000000027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المناب من المال المشترك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600</c:v>
                </c:pt>
                <c:pt idx="1">
                  <c:v>630</c:v>
                </c:pt>
                <c:pt idx="2">
                  <c:v>780</c:v>
                </c:pt>
                <c:pt idx="3">
                  <c:v>836.10900000000004</c:v>
                </c:pt>
                <c:pt idx="4">
                  <c:v>825.13400000000001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مدخرات الاستثمار(موارد منقولة من فوائض العنوان 1)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Feuil1!$D$2:$D$6</c:f>
              <c:numCache>
                <c:formatCode>General</c:formatCode>
                <c:ptCount val="5"/>
                <c:pt idx="0">
                  <c:v>28.2</c:v>
                </c:pt>
                <c:pt idx="1">
                  <c:v>63</c:v>
                </c:pt>
                <c:pt idx="2">
                  <c:v>58</c:v>
                </c:pt>
                <c:pt idx="3">
                  <c:v>50</c:v>
                </c:pt>
                <c:pt idx="4">
                  <c:v>80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موارد أخرى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Feuil1!$E$2:$E$6</c:f>
              <c:numCache>
                <c:formatCode>General</c:formatCode>
                <c:ptCount val="5"/>
                <c:pt idx="0">
                  <c:v>20.5</c:v>
                </c:pt>
                <c:pt idx="1">
                  <c:v>36.300000000000004</c:v>
                </c:pt>
                <c:pt idx="2">
                  <c:v>24</c:v>
                </c:pt>
                <c:pt idx="3">
                  <c:v>173.6</c:v>
                </c:pt>
                <c:pt idx="4">
                  <c:v>380.09799999999984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56521984"/>
        <c:axId val="156523520"/>
        <c:axId val="0"/>
      </c:bar3DChart>
      <c:catAx>
        <c:axId val="156521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6523520"/>
        <c:crosses val="autoZero"/>
        <c:auto val="1"/>
        <c:lblAlgn val="ctr"/>
        <c:lblOffset val="100"/>
        <c:noMultiLvlLbl val="0"/>
      </c:catAx>
      <c:valAx>
        <c:axId val="1565235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652198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fr-FR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fr-FR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fr-FR"/>
          </a:p>
        </c:txPr>
      </c:legendEntry>
      <c:legendEntry>
        <c:idx val="3"/>
        <c:txPr>
          <a:bodyPr/>
          <a:lstStyle/>
          <a:p>
            <a:pPr>
              <a:defRPr sz="1200"/>
            </a:pPr>
            <a:endParaRPr lang="fr-FR"/>
          </a:p>
        </c:txPr>
      </c:legendEntry>
      <c:layout>
        <c:manualLayout>
          <c:xMode val="edge"/>
          <c:yMode val="edge"/>
          <c:x val="0.61293166959619017"/>
          <c:y val="9.2021364291024726E-2"/>
          <c:w val="0.37906037844446006"/>
          <c:h val="0.481314960629922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الميزانية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1630</c:v>
                </c:pt>
                <c:pt idx="1">
                  <c:v>1870</c:v>
                </c:pt>
                <c:pt idx="2">
                  <c:v>2100</c:v>
                </c:pt>
                <c:pt idx="3">
                  <c:v>2300</c:v>
                </c:pt>
                <c:pt idx="4">
                  <c:v>2639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مبلغ المناب من المال المشترك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6080235004491354E-2"/>
                  <c:y val="-3.70367778119955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9360256368535969E-2"/>
                  <c:y val="3.70367778119962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280021364044669E-2"/>
                  <c:y val="-7.40735556239903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6080235004491291E-2"/>
                  <c:y val="-3.70367778119955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0840331142692333E-2"/>
                  <c:y val="2.22220666871972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616.0509999999997</c:v>
                </c:pt>
                <c:pt idx="1">
                  <c:v>720.16899999999998</c:v>
                </c:pt>
                <c:pt idx="2">
                  <c:v>803.63499999999999</c:v>
                </c:pt>
                <c:pt idx="3">
                  <c:v>836.10900000000004</c:v>
                </c:pt>
                <c:pt idx="4">
                  <c:v>825.13400000000001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Colonne1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one"/>
        <c:axId val="156582656"/>
        <c:axId val="156584192"/>
        <c:axId val="0"/>
      </c:bar3DChart>
      <c:catAx>
        <c:axId val="156582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6584192"/>
        <c:crosses val="autoZero"/>
        <c:auto val="1"/>
        <c:lblAlgn val="ctr"/>
        <c:lblOffset val="100"/>
        <c:noMultiLvlLbl val="0"/>
      </c:catAx>
      <c:valAx>
        <c:axId val="1565841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6582656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66630302335323632"/>
          <c:y val="0.10461314939761299"/>
          <c:w val="0.32385691255463123"/>
          <c:h val="0.2055926117752457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التأجير العمومي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912.95599999999968</c:v>
                </c:pt>
                <c:pt idx="1">
                  <c:v>973.53</c:v>
                </c:pt>
                <c:pt idx="2">
                  <c:v>1085.296</c:v>
                </c:pt>
                <c:pt idx="3">
                  <c:v>1349.7</c:v>
                </c:pt>
                <c:pt idx="4">
                  <c:v>1506.74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وسائل المصالح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462.54899999999981</c:v>
                </c:pt>
                <c:pt idx="1">
                  <c:v>622.4499999999997</c:v>
                </c:pt>
                <c:pt idx="2">
                  <c:v>773.48400000000004</c:v>
                </c:pt>
                <c:pt idx="3">
                  <c:v>734.42</c:v>
                </c:pt>
                <c:pt idx="4">
                  <c:v>797.49099999999999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التدخل العمومي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Feuil1!$D$2:$D$6</c:f>
              <c:numCache>
                <c:formatCode>General</c:formatCode>
                <c:ptCount val="5"/>
                <c:pt idx="0">
                  <c:v>106.012</c:v>
                </c:pt>
                <c:pt idx="1">
                  <c:v>93.024999999999991</c:v>
                </c:pt>
                <c:pt idx="2">
                  <c:v>87.13</c:v>
                </c:pt>
                <c:pt idx="3">
                  <c:v>109.71000000000002</c:v>
                </c:pt>
                <c:pt idx="4">
                  <c:v>201.809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فوائد الدين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Feuil1!$E$2:$E$6</c:f>
              <c:numCache>
                <c:formatCode>General</c:formatCode>
                <c:ptCount val="5"/>
                <c:pt idx="0">
                  <c:v>83.483000000000004</c:v>
                </c:pt>
                <c:pt idx="1">
                  <c:v>78.5</c:v>
                </c:pt>
                <c:pt idx="2">
                  <c:v>97.543999999999997</c:v>
                </c:pt>
                <c:pt idx="3">
                  <c:v>101.697</c:v>
                </c:pt>
                <c:pt idx="4">
                  <c:v>106.565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56682496"/>
        <c:axId val="156692480"/>
        <c:axId val="0"/>
      </c:bar3DChart>
      <c:catAx>
        <c:axId val="156682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6692480"/>
        <c:crosses val="autoZero"/>
        <c:auto val="1"/>
        <c:lblAlgn val="ctr"/>
        <c:lblOffset val="100"/>
        <c:noMultiLvlLbl val="0"/>
      </c:catAx>
      <c:valAx>
        <c:axId val="1566924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66824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المعلوم المستخلص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1092131092933026E-2"/>
                  <c:y val="4.14508719044031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131615847047197E-2"/>
                  <c:y val="-4.14508719044031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4105292677637752E-2"/>
                  <c:y val="-8.29017438088063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51358224104291E-2"/>
                  <c:y val="2.9015610333082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6157939016456614E-2"/>
                  <c:y val="2.9015610333082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88.239000000000004</c:v>
                </c:pt>
                <c:pt idx="1">
                  <c:v>52.59</c:v>
                </c:pt>
                <c:pt idx="2">
                  <c:v>113.428</c:v>
                </c:pt>
                <c:pt idx="3">
                  <c:v>133.61599999999999</c:v>
                </c:pt>
                <c:pt idx="4">
                  <c:v>151.803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المعلوم المثقل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177.66200000000001</c:v>
                </c:pt>
                <c:pt idx="1">
                  <c:v>178.20299999999997</c:v>
                </c:pt>
                <c:pt idx="2">
                  <c:v>181.18900000000002</c:v>
                </c:pt>
                <c:pt idx="3">
                  <c:v>188.39000000000001</c:v>
                </c:pt>
                <c:pt idx="4">
                  <c:v>211.196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Colonne1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Feuil1!$D$2:$D$6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one"/>
        <c:axId val="156758016"/>
        <c:axId val="156759552"/>
        <c:axId val="0"/>
      </c:bar3DChart>
      <c:catAx>
        <c:axId val="156758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6759552"/>
        <c:crosses val="autoZero"/>
        <c:auto val="1"/>
        <c:lblAlgn val="ctr"/>
        <c:lblOffset val="100"/>
        <c:noMultiLvlLbl val="0"/>
      </c:catAx>
      <c:valAx>
        <c:axId val="1567595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6758016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DA29-5CD3-4938-9C90-1E1339263403}" type="datetimeFigureOut">
              <a:rPr lang="fr-FR" smtClean="0"/>
              <a:pPr/>
              <a:t>30/05/2021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3A06-DBAF-454D-9A80-586C709B140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DA29-5CD3-4938-9C90-1E1339263403}" type="datetimeFigureOut">
              <a:rPr lang="fr-FR" smtClean="0"/>
              <a:pPr/>
              <a:t>30/05/2021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3A06-DBAF-454D-9A80-586C709B140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DA29-5CD3-4938-9C90-1E1339263403}" type="datetimeFigureOut">
              <a:rPr lang="fr-FR" smtClean="0"/>
              <a:pPr/>
              <a:t>30/05/2021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3A06-DBAF-454D-9A80-586C709B140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DA29-5CD3-4938-9C90-1E1339263403}" type="datetimeFigureOut">
              <a:rPr lang="fr-FR" smtClean="0"/>
              <a:pPr/>
              <a:t>30/05/2021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3A06-DBAF-454D-9A80-586C709B140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DA29-5CD3-4938-9C90-1E1339263403}" type="datetimeFigureOut">
              <a:rPr lang="fr-FR" smtClean="0"/>
              <a:pPr/>
              <a:t>30/05/2021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3A06-DBAF-454D-9A80-586C709B140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DA29-5CD3-4938-9C90-1E1339263403}" type="datetimeFigureOut">
              <a:rPr lang="fr-FR" smtClean="0"/>
              <a:pPr/>
              <a:t>30/05/2021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3A06-DBAF-454D-9A80-586C709B140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DA29-5CD3-4938-9C90-1E1339263403}" type="datetimeFigureOut">
              <a:rPr lang="fr-FR" smtClean="0"/>
              <a:pPr/>
              <a:t>30/05/2021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3A06-DBAF-454D-9A80-586C709B140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DA29-5CD3-4938-9C90-1E1339263403}" type="datetimeFigureOut">
              <a:rPr lang="fr-FR" smtClean="0"/>
              <a:pPr/>
              <a:t>30/05/2021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3A06-DBAF-454D-9A80-586C709B140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DA29-5CD3-4938-9C90-1E1339263403}" type="datetimeFigureOut">
              <a:rPr lang="fr-FR" smtClean="0"/>
              <a:pPr/>
              <a:t>30/05/2021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3A06-DBAF-454D-9A80-586C709B140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DA29-5CD3-4938-9C90-1E1339263403}" type="datetimeFigureOut">
              <a:rPr lang="fr-FR" smtClean="0"/>
              <a:pPr/>
              <a:t>30/05/2021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3A06-DBAF-454D-9A80-586C709B140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DA29-5CD3-4938-9C90-1E1339263403}" type="datetimeFigureOut">
              <a:rPr lang="fr-FR" smtClean="0"/>
              <a:pPr/>
              <a:t>30/05/2021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3A06-DBAF-454D-9A80-586C709B140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1DA29-5CD3-4938-9C90-1E1339263403}" type="datetimeFigureOut">
              <a:rPr lang="fr-FR" smtClean="0"/>
              <a:pPr/>
              <a:t>30/05/2021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A3A06-DBAF-454D-9A80-586C709B140F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ogo.jp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00232" y="142852"/>
            <a:ext cx="5143500" cy="65008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Image 3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214290"/>
            <a:ext cx="1643074" cy="192882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7158" y="2428868"/>
            <a:ext cx="870783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TN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المخطط الاستثماري التشاركي البلدي </a:t>
            </a:r>
          </a:p>
          <a:p>
            <a:pPr algn="ctr"/>
            <a:r>
              <a:rPr lang="ar-TN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لسنة 2019</a:t>
            </a:r>
          </a:p>
          <a:p>
            <a:pPr algn="ctr"/>
            <a:r>
              <a:rPr lang="ar-TN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التشخيص المالي</a:t>
            </a:r>
            <a:endParaRPr lang="fr-FR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TN" dirty="0" smtClean="0"/>
              <a:t>مؤشرات </a:t>
            </a:r>
            <a:r>
              <a:rPr lang="ar-TN" dirty="0"/>
              <a:t>ح</a:t>
            </a:r>
            <a:r>
              <a:rPr lang="ar-TN" dirty="0" smtClean="0"/>
              <a:t>سب عدد السكان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14348" y="1397000"/>
          <a:ext cx="7786743" cy="4156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5581"/>
                <a:gridCol w="2595581"/>
                <a:gridCol w="2595581"/>
              </a:tblGrid>
              <a:tr h="806453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مدلوله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نسبته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بيان المؤشر</a:t>
                      </a:r>
                      <a:endParaRPr lang="fr-FR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أهمية حجم نفقات</a:t>
                      </a:r>
                      <a:r>
                        <a:rPr lang="ar-TN" baseline="0" dirty="0" smtClean="0"/>
                        <a:t> التأجير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TN" sz="1600" dirty="0" smtClean="0"/>
                    </a:p>
                    <a:p>
                      <a:pPr algn="ctr"/>
                      <a:r>
                        <a:rPr lang="ar-TN" sz="1600" dirty="0" smtClean="0"/>
                        <a:t>%</a:t>
                      </a:r>
                      <a:r>
                        <a:rPr lang="fr-FR" sz="1600" dirty="0" smtClean="0"/>
                        <a:t> 58.4</a:t>
                      </a:r>
                      <a:endParaRPr lang="ar-TN" sz="1600" dirty="0" smtClean="0"/>
                    </a:p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التأجير العمومي/نفقات العنوان الأول</a:t>
                      </a:r>
                      <a:endParaRPr lang="fr-FR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أهمية الموارد المخصصة للتأجير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TN" sz="1600" dirty="0" smtClean="0"/>
                    </a:p>
                    <a:p>
                      <a:pPr algn="ctr"/>
                      <a:r>
                        <a:rPr lang="ar-TN" sz="1600" dirty="0" smtClean="0"/>
                        <a:t>%</a:t>
                      </a:r>
                      <a:r>
                        <a:rPr lang="fr-FR" sz="1600" dirty="0" smtClean="0"/>
                        <a:t> 59.46</a:t>
                      </a:r>
                      <a:endParaRPr lang="ar-TN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التأجير العمومي/موارد العنوان الأول</a:t>
                      </a:r>
                      <a:endParaRPr lang="fr-FR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ديون ضعيفة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TN" sz="1600" dirty="0" smtClean="0"/>
                    </a:p>
                    <a:p>
                      <a:pPr algn="ctr"/>
                      <a:r>
                        <a:rPr lang="ar-TN" sz="1600" dirty="0" smtClean="0"/>
                        <a:t>1.4%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تسديد المتخلدات/نفقات العنوان الأول</a:t>
                      </a:r>
                      <a:endParaRPr lang="fr-FR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ضرورة الرفع من استخلاص هذا المعلوم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TN" sz="1600" dirty="0" smtClean="0"/>
                    </a:p>
                    <a:p>
                      <a:pPr algn="ctr"/>
                      <a:r>
                        <a:rPr lang="ar-TN" sz="1600" dirty="0" smtClean="0"/>
                        <a:t>%</a:t>
                      </a:r>
                      <a:r>
                        <a:rPr lang="fr-FR" sz="1600" dirty="0" smtClean="0"/>
                        <a:t> 64</a:t>
                      </a:r>
                      <a:endParaRPr lang="ar-TN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استخلاص مداخيل</a:t>
                      </a:r>
                      <a:r>
                        <a:rPr lang="ar-TN" baseline="0" dirty="0" smtClean="0"/>
                        <a:t> كراء العقارات/تقديرات الميزانية العنوان الأول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857224" y="1500174"/>
          <a:ext cx="7429551" cy="353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5831"/>
                <a:gridCol w="2346174"/>
                <a:gridCol w="2867546"/>
              </a:tblGrid>
              <a:tr h="883050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مدلول المؤشر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المعدل بالدينار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بيان المؤشر</a:t>
                      </a:r>
                      <a:endParaRPr lang="fr-FR" dirty="0"/>
                    </a:p>
                  </a:txBody>
                  <a:tcPr/>
                </a:tc>
              </a:tr>
              <a:tr h="883050"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مساهمة السكان في </a:t>
                      </a:r>
                      <a:r>
                        <a:rPr lang="ar-TN" dirty="0" err="1" smtClean="0"/>
                        <a:t>المداخيل</a:t>
                      </a:r>
                      <a:r>
                        <a:rPr lang="ar-TN" dirty="0" smtClean="0"/>
                        <a:t> </a:t>
                      </a:r>
                      <a:r>
                        <a:rPr lang="ar-TN" dirty="0" err="1" smtClean="0"/>
                        <a:t>الجبائية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52.902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err="1" smtClean="0"/>
                        <a:t>المداخيل</a:t>
                      </a:r>
                      <a:r>
                        <a:rPr lang="ar-TN" dirty="0" smtClean="0"/>
                        <a:t> </a:t>
                      </a:r>
                      <a:r>
                        <a:rPr lang="ar-TN" dirty="0" err="1" smtClean="0"/>
                        <a:t>الجبائية</a:t>
                      </a:r>
                      <a:r>
                        <a:rPr lang="ar-TN" dirty="0" smtClean="0"/>
                        <a:t> الاعتيادية/عدد السكان</a:t>
                      </a:r>
                      <a:endParaRPr lang="fr-FR" dirty="0"/>
                    </a:p>
                  </a:txBody>
                  <a:tcPr/>
                </a:tc>
              </a:tr>
              <a:tr h="883050"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مساهمة المواطن في الجباية على العقارات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6.325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err="1" smtClean="0"/>
                        <a:t>المعاليم</a:t>
                      </a:r>
                      <a:r>
                        <a:rPr lang="ar-TN" dirty="0" smtClean="0"/>
                        <a:t> على العقارات/عدد السكان</a:t>
                      </a:r>
                      <a:endParaRPr lang="fr-FR" dirty="0"/>
                    </a:p>
                  </a:txBody>
                  <a:tcPr/>
                </a:tc>
              </a:tr>
              <a:tr h="883050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مساهمة الدولة لكل مواطن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34.380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المناب في المال المشترك/عدد</a:t>
                      </a:r>
                      <a:r>
                        <a:rPr lang="ar-TN" baseline="0" dirty="0" smtClean="0"/>
                        <a:t> السكان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ar-TN" dirty="0" smtClean="0"/>
              <a:t>مؤشرات </a:t>
            </a:r>
            <a:r>
              <a:rPr lang="ar-TN" dirty="0"/>
              <a:t>ح</a:t>
            </a:r>
            <a:r>
              <a:rPr lang="ar-TN" dirty="0" smtClean="0"/>
              <a:t>سب عدد السكان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ar-TN" sz="2800" b="1" dirty="0" smtClean="0"/>
              <a:t>تطور إعتمادات المشاريع من سنة 2013 إلى سنة 2017</a:t>
            </a:r>
            <a:endParaRPr lang="fr-FR" sz="2800" b="1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428596" y="1214422"/>
          <a:ext cx="8358246" cy="4714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3041"/>
                <a:gridCol w="1393041"/>
                <a:gridCol w="1393041"/>
                <a:gridCol w="1393041"/>
                <a:gridCol w="1393041"/>
                <a:gridCol w="1393041"/>
              </a:tblGrid>
              <a:tr h="942981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2017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2016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2014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2013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dirty="0"/>
                    </a:p>
                  </a:txBody>
                  <a:tcPr/>
                </a:tc>
              </a:tr>
              <a:tr h="942981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593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239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448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378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مشاريع القرب</a:t>
                      </a:r>
                      <a:endParaRPr lang="fr-FR" dirty="0"/>
                    </a:p>
                  </a:txBody>
                  <a:tcPr/>
                </a:tc>
              </a:tr>
              <a:tr h="942981">
                <a:tc>
                  <a:txBody>
                    <a:bodyPr/>
                    <a:lstStyle/>
                    <a:p>
                      <a:pPr algn="ctr" rtl="1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2023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مشاريع مهيكلة</a:t>
                      </a:r>
                      <a:endParaRPr lang="fr-FR" dirty="0"/>
                    </a:p>
                  </a:txBody>
                  <a:tcPr/>
                </a:tc>
              </a:tr>
              <a:tr h="942981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310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380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226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110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مشاريع إدارية</a:t>
                      </a:r>
                      <a:endParaRPr lang="fr-FR" dirty="0"/>
                    </a:p>
                  </a:txBody>
                  <a:tcPr/>
                </a:tc>
              </a:tr>
              <a:tr h="942981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593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310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619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674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2511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الجملة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ogo.jp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00232" y="142852"/>
            <a:ext cx="5143500" cy="65008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2357422" y="857232"/>
            <a:ext cx="42643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TN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مــــــــقـــــــدمـــــة</a:t>
            </a:r>
            <a:endParaRPr lang="fr-FR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4348" y="2285992"/>
            <a:ext cx="7715304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ar-TN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يعتمد هذا التشخيص المالي على التحليل الرجعي</a:t>
            </a:r>
          </a:p>
          <a:p>
            <a:pPr algn="ctr" rtl="1"/>
            <a:r>
              <a:rPr lang="ar-TN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للموارد والنفقات للفترة الممتدة بين سنوات</a:t>
            </a:r>
          </a:p>
          <a:p>
            <a:pPr algn="ctr" rtl="1"/>
            <a:r>
              <a:rPr lang="ar-TN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2013 و2017 ومن خلاله سنتعرف على الإعتمادات التي يمكن رصدها لمخطط الإستثمار البلدي لسنة 2019</a:t>
            </a:r>
            <a:r>
              <a:rPr lang="ar-TN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fr-FR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71604" y="285728"/>
            <a:ext cx="5429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TN" sz="2400" b="1" dirty="0" smtClean="0"/>
              <a:t>هـــــيـــكــــلـة مـــوارد الــعـــــنــــوان الأول المحققة</a:t>
            </a:r>
            <a:endParaRPr lang="fr-FR" sz="2400" b="1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428596" y="928670"/>
          <a:ext cx="821537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160"/>
                <a:gridCol w="1303922"/>
                <a:gridCol w="1285884"/>
                <a:gridCol w="1285884"/>
                <a:gridCol w="1214446"/>
                <a:gridCol w="16430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1269.668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1247.500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1107.650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1020.700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891.300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موارد جبائية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1369.332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1052.500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992.350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849.300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738.700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موارد غير جبائية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2639.000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2300.000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2100.000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1870.000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1630.000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المجموع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Graphique 10"/>
          <p:cNvGraphicFramePr/>
          <p:nvPr/>
        </p:nvGraphicFramePr>
        <p:xfrm>
          <a:off x="857224" y="2643182"/>
          <a:ext cx="7643866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ar-TN" sz="2400" b="1" dirty="0" smtClean="0"/>
              <a:t>هــيــكـــلــــة الـــمـــــوارد الــجـــبـــائـــيـــة</a:t>
            </a:r>
            <a:endParaRPr lang="fr-FR" sz="2400" b="1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85720" y="857232"/>
          <a:ext cx="857256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214446"/>
                <a:gridCol w="1071570"/>
                <a:gridCol w="1143008"/>
                <a:gridCol w="1071570"/>
                <a:gridCol w="2714644"/>
              </a:tblGrid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151.803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133.616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113.428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92.590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88.239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العقارات المبنية</a:t>
                      </a:r>
                      <a:endParaRPr lang="fr-FR" dirty="0"/>
                    </a:p>
                  </a:txBody>
                  <a:tcPr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65.844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79.96</a:t>
                      </a:r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58.327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60.396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48.687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الأراضي غبر المبنية</a:t>
                      </a:r>
                      <a:endParaRPr lang="fr-FR" dirty="0"/>
                    </a:p>
                  </a:txBody>
                  <a:tcPr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232.159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202.353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250.000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185.000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140.000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معلوم على المؤسسات</a:t>
                      </a:r>
                      <a:endParaRPr lang="fr-FR" dirty="0"/>
                    </a:p>
                  </a:txBody>
                  <a:tcPr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456.402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389.250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379.000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353.000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351.000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لزمة الأسواق</a:t>
                      </a:r>
                      <a:endParaRPr lang="fr-FR" dirty="0"/>
                    </a:p>
                  </a:txBody>
                  <a:tcPr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94.608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123.933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105.000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88.000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45.000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المعلوم الإضافي على سعر التيار</a:t>
                      </a:r>
                      <a:r>
                        <a:rPr lang="ar-TN" baseline="0" dirty="0" smtClean="0"/>
                        <a:t> الكهربائي</a:t>
                      </a:r>
                      <a:endParaRPr lang="fr-FR" dirty="0"/>
                    </a:p>
                  </a:txBody>
                  <a:tcPr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268.851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208.6</a:t>
                      </a:r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202.895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241.714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218.347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مداخيل جبائية أخرى</a:t>
                      </a:r>
                      <a:endParaRPr lang="fr-FR" dirty="0"/>
                    </a:p>
                  </a:txBody>
                  <a:tcPr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1269.667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1137.761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1107.650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1020.700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891.300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المجموع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Graphique 7"/>
          <p:cNvGraphicFramePr/>
          <p:nvPr/>
        </p:nvGraphicFramePr>
        <p:xfrm>
          <a:off x="642910" y="4214818"/>
          <a:ext cx="8215370" cy="227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ar-TN" sz="2400" b="1" dirty="0" smtClean="0"/>
              <a:t>هــــيـــكـــلـــة الـــمـــوارد غـــيـــر </a:t>
            </a:r>
            <a:r>
              <a:rPr lang="ar-TN" sz="2400" b="1" dirty="0" err="1" smtClean="0"/>
              <a:t>الـــجـــبـــائـــيـــة</a:t>
            </a:r>
            <a:endParaRPr lang="fr-FR" sz="2400" b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57158" y="857232"/>
          <a:ext cx="842968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143006"/>
                <a:gridCol w="1071570"/>
                <a:gridCol w="1143008"/>
                <a:gridCol w="1000134"/>
                <a:gridCol w="27146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83.217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101.718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130.000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120.000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90.000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كراء العقارات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825.134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836.109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780.000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630.000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600.000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المناب من المال المشترك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80.000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50.000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58.000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63.000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28.200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مدخرات الاستثمار</a:t>
                      </a:r>
                      <a:r>
                        <a:rPr lang="ar-TN" baseline="0" dirty="0" smtClean="0"/>
                        <a:t> موارد منقولة من فوائض العنوان الأول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380.098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173.600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24.000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36.300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20.500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موارد أخرى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1368.449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1161.427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992.350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849.300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738.700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المجموع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Graphique 4"/>
          <p:cNvGraphicFramePr/>
          <p:nvPr/>
        </p:nvGraphicFramePr>
        <p:xfrm>
          <a:off x="571472" y="3429000"/>
          <a:ext cx="7929618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ar-TN" sz="2400" b="1" dirty="0" smtClean="0"/>
              <a:t>تـــطـــــور الــــمـــنـــاب مــــن الــمـــال الــمــشــتــرك الــمــحــقــق</a:t>
            </a:r>
            <a:endParaRPr lang="fr-FR" sz="2400" b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14282" y="857232"/>
          <a:ext cx="8643997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/>
                <a:gridCol w="928694"/>
                <a:gridCol w="928694"/>
                <a:gridCol w="928694"/>
                <a:gridCol w="928694"/>
                <a:gridCol w="40005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r-TN" sz="1600" dirty="0" smtClean="0"/>
                        <a:t>825.134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836.109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803.635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720.169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616.051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مبلغ المناب من المال المشترك</a:t>
                      </a:r>
                      <a:endParaRPr lang="fr-FR" dirty="0"/>
                    </a:p>
                  </a:txBody>
                  <a:tcPr/>
                </a:tc>
              </a:tr>
              <a:tr h="2901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600" dirty="0" smtClean="0"/>
                        <a:t>9.8% -</a:t>
                      </a:r>
                      <a:endParaRPr lang="fr-F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10.4%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11.5%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16.9%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4.7%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مؤشر تطوره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r-TN" sz="1600" dirty="0" smtClean="0"/>
                        <a:t>2639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2300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2100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1870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1630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الميزانية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600" dirty="0" smtClean="0"/>
                        <a:t>31%</a:t>
                      </a:r>
                      <a:endParaRPr lang="fr-F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36%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38%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38.5%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38%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مؤشر مساهمته في الميزانية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r-TN" sz="1600" dirty="0" smtClean="0"/>
                        <a:t>34.38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34.84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33.5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25.7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مساعدة</a:t>
                      </a:r>
                      <a:r>
                        <a:rPr lang="ar-TN" baseline="0" dirty="0" smtClean="0"/>
                        <a:t> الدولة لكل مواطن شابي (24000 نسمة)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Graphique 4"/>
          <p:cNvGraphicFramePr/>
          <p:nvPr/>
        </p:nvGraphicFramePr>
        <p:xfrm>
          <a:off x="685800" y="3214686"/>
          <a:ext cx="7743852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ar-TN" sz="2400" b="1" dirty="0" smtClean="0"/>
              <a:t>هـــــيـــكـــلـــة نـــفـــقـــات الـــعـــنـــوان الأول</a:t>
            </a:r>
            <a:endParaRPr lang="fr-FR" sz="2400" b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8" y="785792"/>
          <a:ext cx="8501118" cy="2836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853"/>
                <a:gridCol w="1416853"/>
                <a:gridCol w="1416853"/>
                <a:gridCol w="1416853"/>
                <a:gridCol w="1416853"/>
                <a:gridCol w="1416853"/>
              </a:tblGrid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1.506.740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1.349.700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1085.296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973.530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912.956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التأجير العمومي</a:t>
                      </a:r>
                      <a:endParaRPr lang="fr-FR" dirty="0"/>
                    </a:p>
                  </a:txBody>
                  <a:tcPr/>
                </a:tc>
              </a:tr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797.491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734.420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773.484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622.450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462.549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وسائل المصالح</a:t>
                      </a:r>
                      <a:endParaRPr lang="fr-FR" dirty="0"/>
                    </a:p>
                  </a:txBody>
                  <a:tcPr/>
                </a:tc>
              </a:tr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201.809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109.710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87.130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93.025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106.012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التدخل العمومي</a:t>
                      </a:r>
                      <a:endParaRPr lang="fr-FR" dirty="0"/>
                    </a:p>
                  </a:txBody>
                  <a:tcPr/>
                </a:tc>
              </a:tr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106.565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101.697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94.544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78.500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83.483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فوائد الدين</a:t>
                      </a:r>
                      <a:endParaRPr lang="fr-FR" dirty="0"/>
                    </a:p>
                  </a:txBody>
                  <a:tcPr/>
                </a:tc>
              </a:tr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2.612.605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2.295.527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2040.454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1767.505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1565.000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المجموع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Graphique 4"/>
          <p:cNvGraphicFramePr/>
          <p:nvPr/>
        </p:nvGraphicFramePr>
        <p:xfrm>
          <a:off x="500034" y="3714752"/>
          <a:ext cx="8429684" cy="2849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ar-TN" sz="2400" b="1" dirty="0" smtClean="0"/>
              <a:t>تــطــور نــســبــة الاســتــخــلاص عــلــى الـعــقــارات الــمــبــنــيــة</a:t>
            </a:r>
            <a:endParaRPr lang="fr-FR" sz="2400" b="1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57160" y="857234"/>
          <a:ext cx="8429682" cy="2483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6"/>
                <a:gridCol w="1285884"/>
                <a:gridCol w="1143008"/>
                <a:gridCol w="1143008"/>
                <a:gridCol w="1071570"/>
                <a:gridCol w="2643206"/>
              </a:tblGrid>
              <a:tr h="460801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60801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151.803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133.616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113.428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52.590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88.239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المعلوم</a:t>
                      </a:r>
                      <a:r>
                        <a:rPr lang="ar-TN" baseline="0" dirty="0" smtClean="0"/>
                        <a:t> المستخلص </a:t>
                      </a:r>
                      <a:endParaRPr lang="fr-FR" dirty="0"/>
                    </a:p>
                  </a:txBody>
                  <a:tcPr/>
                </a:tc>
              </a:tr>
              <a:tr h="460801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211</a:t>
                      </a:r>
                      <a:r>
                        <a:rPr lang="fr-FR" dirty="0" smtClean="0"/>
                        <a:t>.</a:t>
                      </a:r>
                      <a:r>
                        <a:rPr lang="ar-TN" dirty="0" smtClean="0"/>
                        <a:t>196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188</a:t>
                      </a:r>
                      <a:r>
                        <a:rPr lang="fr-FR" dirty="0" smtClean="0"/>
                        <a:t>.</a:t>
                      </a:r>
                      <a:r>
                        <a:rPr lang="ar-TN" dirty="0" smtClean="0"/>
                        <a:t>39</a:t>
                      </a:r>
                      <a:r>
                        <a:rPr lang="fr-FR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181.189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178.203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177.662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المعلوم المثقل</a:t>
                      </a:r>
                      <a:endParaRPr lang="fr-FR" dirty="0"/>
                    </a:p>
                  </a:txBody>
                  <a:tcPr/>
                </a:tc>
              </a:tr>
              <a:tr h="460801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72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71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62.6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29.5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49.7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نسبة الاستخلاص</a:t>
                      </a:r>
                      <a:endParaRPr lang="fr-FR" dirty="0"/>
                    </a:p>
                  </a:txBody>
                  <a:tcPr/>
                </a:tc>
              </a:tr>
              <a:tr h="460801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6.3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5.5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4.7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2.2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3.7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المعلوم المدفوع عن كل مواطن في السنة (24000 نسمة)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Graphique 3"/>
          <p:cNvGraphicFramePr/>
          <p:nvPr/>
        </p:nvGraphicFramePr>
        <p:xfrm>
          <a:off x="357158" y="3500438"/>
          <a:ext cx="8429684" cy="3063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ogo.jp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00232" y="142852"/>
            <a:ext cx="5143500" cy="65008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1071538" y="2428868"/>
            <a:ext cx="70009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TN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الـتـحـلـيـل عـبـر الـمـؤشــرات</a:t>
            </a:r>
            <a:endParaRPr lang="fr-FR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498</Words>
  <Application>Microsoft Office PowerPoint</Application>
  <PresentationFormat>On-screen Show (4:3)</PresentationFormat>
  <Paragraphs>327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Thème Office</vt:lpstr>
      <vt:lpstr>PowerPoint Presentation</vt:lpstr>
      <vt:lpstr>PowerPoint Presentation</vt:lpstr>
      <vt:lpstr>PowerPoint Presentation</vt:lpstr>
      <vt:lpstr>هــيــكـــلــــة الـــمـــــوارد الــجـــبـــائـــيـــة</vt:lpstr>
      <vt:lpstr>هــــيـــكـــلـــة الـــمـــوارد غـــيـــر الـــجـــبـــائـــيـــة</vt:lpstr>
      <vt:lpstr>تـــطـــــور الــــمـــنـــاب مــــن الــمـــال الــمــشــتــرك الــمــحــقــق</vt:lpstr>
      <vt:lpstr>هـــــيـــكـــلـــة نـــفـــقـــات الـــعـــنـــوان الأول</vt:lpstr>
      <vt:lpstr>تــطــور نــســبــة الاســتــخــلاص عــلــى الـعــقــارات الــمــبــنــيــة</vt:lpstr>
      <vt:lpstr>PowerPoint Presentation</vt:lpstr>
      <vt:lpstr>مؤشرات حسب عدد السكان</vt:lpstr>
      <vt:lpstr>مؤشرات حسب عدد السكان</vt:lpstr>
      <vt:lpstr>تطور إعتمادات المشاريع من سنة 2013 إلى سنة 2017</vt:lpstr>
    </vt:vector>
  </TitlesOfParts>
  <Company>Sboui_Informatiques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Sboui-Info</dc:creator>
  <cp:lastModifiedBy>dell</cp:lastModifiedBy>
  <cp:revision>63</cp:revision>
  <dcterms:created xsi:type="dcterms:W3CDTF">2017-11-10T13:41:17Z</dcterms:created>
  <dcterms:modified xsi:type="dcterms:W3CDTF">2021-05-30T19:09:34Z</dcterms:modified>
</cp:coreProperties>
</file>