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موارد جبائية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1020.7</c:v>
                </c:pt>
                <c:pt idx="1">
                  <c:v>1107.6499999999999</c:v>
                </c:pt>
                <c:pt idx="2">
                  <c:v>1247.5</c:v>
                </c:pt>
                <c:pt idx="3">
                  <c:v>1269.6679999999999</c:v>
                </c:pt>
                <c:pt idx="4">
                  <c:v>1652.9280000000001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موارد غير جبائية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849.3</c:v>
                </c:pt>
                <c:pt idx="1">
                  <c:v>992.34999999999889</c:v>
                </c:pt>
                <c:pt idx="2">
                  <c:v>1052.5</c:v>
                </c:pt>
                <c:pt idx="3">
                  <c:v>1369.3319999999999</c:v>
                </c:pt>
                <c:pt idx="4">
                  <c:v>1461.3869999999999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977472"/>
        <c:axId val="459979008"/>
      </c:barChart>
      <c:catAx>
        <c:axId val="45997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9979008"/>
        <c:crosses val="autoZero"/>
        <c:auto val="1"/>
        <c:lblAlgn val="ctr"/>
        <c:lblOffset val="100"/>
        <c:noMultiLvlLbl val="0"/>
      </c:catAx>
      <c:valAx>
        <c:axId val="45997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977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982278759429726E-2"/>
          <c:y val="0.14661122885211414"/>
          <c:w val="0.49059797470210542"/>
          <c:h val="0.583718052448718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العقارات المبنية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92.59</c:v>
                </c:pt>
                <c:pt idx="1">
                  <c:v>113.428</c:v>
                </c:pt>
                <c:pt idx="2">
                  <c:v>133.61599999999999</c:v>
                </c:pt>
                <c:pt idx="3">
                  <c:v>151.803</c:v>
                </c:pt>
                <c:pt idx="4">
                  <c:v>209.61699999999999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الأراضي الغير مبنية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60.396000000000001</c:v>
                </c:pt>
                <c:pt idx="1">
                  <c:v>58.327000000000005</c:v>
                </c:pt>
                <c:pt idx="2">
                  <c:v>79.968999999999994</c:v>
                </c:pt>
                <c:pt idx="3">
                  <c:v>65.843999999999994</c:v>
                </c:pt>
                <c:pt idx="4">
                  <c:v>64.933999999999997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معلوم على المؤسسات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185</c:v>
                </c:pt>
                <c:pt idx="1">
                  <c:v>250</c:v>
                </c:pt>
                <c:pt idx="2">
                  <c:v>202.35300000000001</c:v>
                </c:pt>
                <c:pt idx="3">
                  <c:v>232.15900000000002</c:v>
                </c:pt>
                <c:pt idx="4">
                  <c:v>303.43699999999905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لزمة الأسواق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353</c:v>
                </c:pt>
                <c:pt idx="1">
                  <c:v>379</c:v>
                </c:pt>
                <c:pt idx="2">
                  <c:v>389.25</c:v>
                </c:pt>
                <c:pt idx="3">
                  <c:v>456.40199999999925</c:v>
                </c:pt>
                <c:pt idx="4">
                  <c:v>539.52699999999948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المعلوم الإضافي على سعر التيار الكهربائي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Feuil1!$F$2:$F$6</c:f>
              <c:numCache>
                <c:formatCode>General</c:formatCode>
                <c:ptCount val="5"/>
                <c:pt idx="0">
                  <c:v>88</c:v>
                </c:pt>
                <c:pt idx="1">
                  <c:v>105</c:v>
                </c:pt>
                <c:pt idx="2">
                  <c:v>123.93300000000002</c:v>
                </c:pt>
                <c:pt idx="3">
                  <c:v>94.60799999999999</c:v>
                </c:pt>
                <c:pt idx="4">
                  <c:v>251.76599999999999</c:v>
                </c:pt>
              </c:numCache>
            </c:numRef>
          </c:val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مداخيل جبائية أخرى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Feuil1!$G$2:$G$6</c:f>
              <c:numCache>
                <c:formatCode>General</c:formatCode>
                <c:ptCount val="5"/>
                <c:pt idx="0">
                  <c:v>241.71399999999974</c:v>
                </c:pt>
                <c:pt idx="1">
                  <c:v>202.89500000000001</c:v>
                </c:pt>
                <c:pt idx="2">
                  <c:v>208.64</c:v>
                </c:pt>
                <c:pt idx="3">
                  <c:v>268.851</c:v>
                </c:pt>
                <c:pt idx="4">
                  <c:v>543.55699999999899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60768768"/>
        <c:axId val="460770304"/>
        <c:axId val="0"/>
      </c:bar3DChart>
      <c:catAx>
        <c:axId val="46076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0770304"/>
        <c:crosses val="autoZero"/>
        <c:auto val="1"/>
        <c:lblAlgn val="ctr"/>
        <c:lblOffset val="100"/>
        <c:noMultiLvlLbl val="0"/>
      </c:catAx>
      <c:valAx>
        <c:axId val="460770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6076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794670263814064"/>
          <c:y val="0"/>
          <c:w val="0.41205329736186064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كراء العقارات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120</c:v>
                </c:pt>
                <c:pt idx="1">
                  <c:v>130</c:v>
                </c:pt>
                <c:pt idx="2">
                  <c:v>101.718</c:v>
                </c:pt>
                <c:pt idx="3">
                  <c:v>83.217000000000027</c:v>
                </c:pt>
                <c:pt idx="4">
                  <c:v>112.586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المناب من المال المشترك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630</c:v>
                </c:pt>
                <c:pt idx="1">
                  <c:v>780</c:v>
                </c:pt>
                <c:pt idx="2">
                  <c:v>836.10900000000004</c:v>
                </c:pt>
                <c:pt idx="3">
                  <c:v>825.13400000000001</c:v>
                </c:pt>
                <c:pt idx="4">
                  <c:v>927.16300000000001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مدخرات الاستثمار(موارد منقولة من فوائض العنوان 1)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63</c:v>
                </c:pt>
                <c:pt idx="1">
                  <c:v>58</c:v>
                </c:pt>
                <c:pt idx="2">
                  <c:v>50</c:v>
                </c:pt>
                <c:pt idx="3">
                  <c:v>80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موارد أخرى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36.300000000000004</c:v>
                </c:pt>
                <c:pt idx="1">
                  <c:v>24</c:v>
                </c:pt>
                <c:pt idx="2">
                  <c:v>173.6</c:v>
                </c:pt>
                <c:pt idx="3">
                  <c:v>380.0979999999995</c:v>
                </c:pt>
                <c:pt idx="4">
                  <c:v>537.22400000000005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61939072"/>
        <c:axId val="461940992"/>
        <c:axId val="0"/>
      </c:bar3DChart>
      <c:catAx>
        <c:axId val="46193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1940992"/>
        <c:crosses val="autoZero"/>
        <c:auto val="1"/>
        <c:lblAlgn val="ctr"/>
        <c:lblOffset val="100"/>
        <c:noMultiLvlLbl val="0"/>
      </c:catAx>
      <c:valAx>
        <c:axId val="461940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619390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fr-FR"/>
          </a:p>
        </c:txPr>
      </c:legendEntry>
      <c:layout>
        <c:manualLayout>
          <c:xMode val="edge"/>
          <c:yMode val="edge"/>
          <c:x val="0.60172053685310156"/>
          <c:y val="1.1578027255957797E-3"/>
          <c:w val="0.39636159018000705"/>
          <c:h val="0.553194533877083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الميزانية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1870</c:v>
                </c:pt>
                <c:pt idx="1">
                  <c:v>2100</c:v>
                </c:pt>
                <c:pt idx="2">
                  <c:v>2300</c:v>
                </c:pt>
                <c:pt idx="3">
                  <c:v>2639</c:v>
                </c:pt>
                <c:pt idx="4">
                  <c:v>3215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مبلغ المناب من المال المشترك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080235004491402E-2"/>
                  <c:y val="-3.7036777811995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360256368535969E-2"/>
                  <c:y val="3.7036777811996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800213640446774E-2"/>
                  <c:y val="-7.4073555623990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080235004491291E-2"/>
                  <c:y val="-3.7036777811995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0840331142692333E-2"/>
                  <c:y val="2.2222066687197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720.16899999999998</c:v>
                </c:pt>
                <c:pt idx="1">
                  <c:v>803.63499999999999</c:v>
                </c:pt>
                <c:pt idx="2">
                  <c:v>836.10900000000004</c:v>
                </c:pt>
                <c:pt idx="3">
                  <c:v>825.13400000000001</c:v>
                </c:pt>
                <c:pt idx="4">
                  <c:v>927.16300000000001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489537536"/>
        <c:axId val="489539072"/>
        <c:axId val="0"/>
      </c:bar3DChart>
      <c:catAx>
        <c:axId val="48953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9539072"/>
        <c:crosses val="autoZero"/>
        <c:auto val="1"/>
        <c:lblAlgn val="ctr"/>
        <c:lblOffset val="100"/>
        <c:noMultiLvlLbl val="0"/>
      </c:catAx>
      <c:valAx>
        <c:axId val="489539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953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30302335323754"/>
          <c:y val="0.10461314939761314"/>
          <c:w val="0.32385691255463261"/>
          <c:h val="0.205592611775245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التأجير العمومي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973.53</c:v>
                </c:pt>
                <c:pt idx="1">
                  <c:v>1085.296</c:v>
                </c:pt>
                <c:pt idx="2">
                  <c:v>1349.7</c:v>
                </c:pt>
                <c:pt idx="3">
                  <c:v>1506.74</c:v>
                </c:pt>
                <c:pt idx="4">
                  <c:v>1481.7449999999999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وسائل المصالح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622.44999999999948</c:v>
                </c:pt>
                <c:pt idx="1">
                  <c:v>773.48400000000004</c:v>
                </c:pt>
                <c:pt idx="2">
                  <c:v>734.42</c:v>
                </c:pt>
                <c:pt idx="3">
                  <c:v>797.49099999999999</c:v>
                </c:pt>
                <c:pt idx="4">
                  <c:v>766.39199999999948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التدخل العمومي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93.024999999999991</c:v>
                </c:pt>
                <c:pt idx="1">
                  <c:v>87.13</c:v>
                </c:pt>
                <c:pt idx="2">
                  <c:v>109.71000000000002</c:v>
                </c:pt>
                <c:pt idx="3">
                  <c:v>201.809</c:v>
                </c:pt>
                <c:pt idx="4">
                  <c:v>155.19899999999998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فوائد الدين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78.5</c:v>
                </c:pt>
                <c:pt idx="1">
                  <c:v>97.543999999999997</c:v>
                </c:pt>
                <c:pt idx="2">
                  <c:v>101.697</c:v>
                </c:pt>
                <c:pt idx="3">
                  <c:v>106.565</c:v>
                </c:pt>
                <c:pt idx="4">
                  <c:v>90.149999999999991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92370176"/>
        <c:axId val="492425600"/>
        <c:axId val="0"/>
      </c:bar3DChart>
      <c:catAx>
        <c:axId val="49237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2425600"/>
        <c:crosses val="autoZero"/>
        <c:auto val="1"/>
        <c:lblAlgn val="ctr"/>
        <c:lblOffset val="100"/>
        <c:noMultiLvlLbl val="0"/>
      </c:catAx>
      <c:valAx>
        <c:axId val="492425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2370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المعلوم المستخلص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092131092933026E-2"/>
                  <c:y val="4.1450871904403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31615847047211E-2"/>
                  <c:y val="-4.1450871904403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105292677637752E-2"/>
                  <c:y val="-8.2901743808806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51358224104374E-2"/>
                  <c:y val="2.9015610333082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157939016456614E-2"/>
                  <c:y val="2.9015610333082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52.59</c:v>
                </c:pt>
                <c:pt idx="1">
                  <c:v>113.428</c:v>
                </c:pt>
                <c:pt idx="2">
                  <c:v>133.61599999999999</c:v>
                </c:pt>
                <c:pt idx="3">
                  <c:v>151.803</c:v>
                </c:pt>
                <c:pt idx="4">
                  <c:v>209.61699999999999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المعلوم المثقل</c:v>
                </c:pt>
              </c:strCache>
            </c:strRef>
          </c:tx>
          <c:invertIfNegative val="0"/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178.20299999999997</c:v>
                </c:pt>
                <c:pt idx="1">
                  <c:v>181.18900000000002</c:v>
                </c:pt>
                <c:pt idx="2">
                  <c:v>188.39000000000001</c:v>
                </c:pt>
                <c:pt idx="3">
                  <c:v>211.196</c:v>
                </c:pt>
                <c:pt idx="4">
                  <c:v>213.94299999999998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399200256"/>
        <c:axId val="399201792"/>
        <c:axId val="0"/>
      </c:bar3DChart>
      <c:catAx>
        <c:axId val="39920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9201792"/>
        <c:crosses val="autoZero"/>
        <c:auto val="1"/>
        <c:lblAlgn val="ctr"/>
        <c:lblOffset val="100"/>
        <c:noMultiLvlLbl val="0"/>
      </c:catAx>
      <c:valAx>
        <c:axId val="399201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9200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5133-B14A-4F79-8B26-D474C59BA124}" type="datetimeFigureOut">
              <a:rPr lang="fr-FR" smtClean="0"/>
              <a:t>30/05/2021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0192-3AF4-47E6-B0A2-4A80629D357E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14290"/>
            <a:ext cx="1643074" cy="19288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7158" y="2428868"/>
            <a:ext cx="870783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T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المخطط الاستثماري التشاركي البلدي </a:t>
            </a:r>
          </a:p>
          <a:p>
            <a:pPr algn="ctr"/>
            <a:r>
              <a:rPr lang="ar-T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لسنة 2020</a:t>
            </a:r>
          </a:p>
          <a:p>
            <a:pPr algn="ctr"/>
            <a:r>
              <a:rPr lang="ar-T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التشخيص المالي</a:t>
            </a:r>
            <a:endParaRPr lang="fr-F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/>
              <a:t>مؤشرات </a:t>
            </a:r>
            <a:r>
              <a:rPr lang="ar-TN" dirty="0"/>
              <a:t>ح</a:t>
            </a:r>
            <a:r>
              <a:rPr lang="ar-TN" dirty="0" smtClean="0"/>
              <a:t>سب عدد السكان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48" y="1397000"/>
          <a:ext cx="7786743" cy="415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مدلوله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نسبته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بيان المؤشر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smtClean="0"/>
                        <a:t>تراجع </a:t>
                      </a:r>
                      <a:r>
                        <a:rPr lang="ar-TN" dirty="0" smtClean="0"/>
                        <a:t>نسبة التأجير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</a:t>
                      </a:r>
                      <a:r>
                        <a:rPr lang="ar-TN" sz="1600" dirty="0" smtClean="0"/>
                        <a:t>46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التأجير العمومي/نفقات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أهمية الموارد المخصصة للتأجير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</a:t>
                      </a:r>
                      <a:r>
                        <a:rPr lang="ar-TN" sz="1600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التأجير العمومي/موارد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ديون ضعيفة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smtClean="0"/>
                        <a:t>82</a:t>
                      </a:r>
                      <a:r>
                        <a:rPr lang="ar-TN" sz="1600" dirty="0" smtClean="0"/>
                        <a:t>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تسديد المتخلدات/نفقات العنوان الأول</a:t>
                      </a:r>
                      <a:endParaRPr lang="fr-FR" dirty="0"/>
                    </a:p>
                  </a:txBody>
                  <a:tcPr/>
                </a:tc>
              </a:tr>
              <a:tr h="806453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ضرورة الرفع من استخلاص هذا المعلوم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TN" sz="1600" dirty="0" smtClean="0"/>
                    </a:p>
                    <a:p>
                      <a:pPr algn="ctr"/>
                      <a:r>
                        <a:rPr lang="ar-TN" sz="1600" dirty="0" smtClean="0"/>
                        <a:t>%</a:t>
                      </a:r>
                      <a:r>
                        <a:rPr lang="fr-FR" sz="1600" dirty="0" smtClean="0"/>
                        <a:t> </a:t>
                      </a:r>
                      <a:r>
                        <a:rPr lang="ar-TN" sz="1600" dirty="0" smtClean="0"/>
                        <a:t>80.41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استخلاص مداخيل</a:t>
                      </a:r>
                      <a:r>
                        <a:rPr lang="ar-TN" baseline="0" dirty="0" smtClean="0"/>
                        <a:t> كراء العقارات/تقديرات الميزانية العنوان الأول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57224" y="1500174"/>
          <a:ext cx="7429551" cy="35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/>
                <a:gridCol w="2346174"/>
                <a:gridCol w="2867546"/>
              </a:tblGrid>
              <a:tr h="883050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مدلول المؤشر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المعدل بالدينار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بيان المؤشر</a:t>
                      </a:r>
                      <a:endParaRPr lang="fr-FR" dirty="0"/>
                    </a:p>
                  </a:txBody>
                  <a:tcPr/>
                </a:tc>
              </a:tr>
              <a:tr h="883050"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مساهمة السكان في </a:t>
                      </a:r>
                      <a:r>
                        <a:rPr lang="ar-TN" dirty="0" err="1" smtClean="0"/>
                        <a:t>المداخيل</a:t>
                      </a:r>
                      <a:r>
                        <a:rPr lang="ar-TN" dirty="0" smtClean="0"/>
                        <a:t> </a:t>
                      </a:r>
                      <a:r>
                        <a:rPr lang="ar-TN" dirty="0" err="1" smtClean="0"/>
                        <a:t>الجبائية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err="1" smtClean="0"/>
                        <a:t>المداخيل</a:t>
                      </a:r>
                      <a:r>
                        <a:rPr lang="ar-TN" dirty="0" smtClean="0"/>
                        <a:t> </a:t>
                      </a:r>
                      <a:r>
                        <a:rPr lang="ar-TN" dirty="0" err="1" smtClean="0"/>
                        <a:t>الجبائية</a:t>
                      </a:r>
                      <a:r>
                        <a:rPr lang="ar-TN" dirty="0" smtClean="0"/>
                        <a:t> الاعتيادية/عدد السكان</a:t>
                      </a:r>
                      <a:endParaRPr lang="fr-FR" dirty="0"/>
                    </a:p>
                  </a:txBody>
                  <a:tcPr/>
                </a:tc>
              </a:tr>
              <a:tr h="883050"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مساهمة المواطن في الجباية على العقارات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8.734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err="1" smtClean="0"/>
                        <a:t>المعاليم</a:t>
                      </a:r>
                      <a:r>
                        <a:rPr lang="ar-TN" dirty="0" smtClean="0"/>
                        <a:t> على العقارات/عدد السكان</a:t>
                      </a:r>
                      <a:endParaRPr lang="fr-FR" dirty="0"/>
                    </a:p>
                  </a:txBody>
                  <a:tcPr/>
                </a:tc>
              </a:tr>
              <a:tr h="883050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مساهمة الدولة لكل مواطن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38.63</a:t>
                      </a:r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المناب في المال المشترك/عدد</a:t>
                      </a:r>
                      <a:r>
                        <a:rPr lang="ar-TN" baseline="0" dirty="0" smtClean="0"/>
                        <a:t> السكان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TN" dirty="0" smtClean="0"/>
              <a:t>مؤشرات </a:t>
            </a:r>
            <a:r>
              <a:rPr lang="ar-TN" dirty="0"/>
              <a:t>ح</a:t>
            </a:r>
            <a:r>
              <a:rPr lang="ar-TN" dirty="0" smtClean="0"/>
              <a:t>سب عدد السكان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ar-TN" sz="2800" b="1" dirty="0" smtClean="0"/>
              <a:t>تطور </a:t>
            </a:r>
            <a:r>
              <a:rPr lang="ar-TN" sz="2800" b="1" dirty="0" err="1" smtClean="0"/>
              <a:t>إعتمادات</a:t>
            </a:r>
            <a:r>
              <a:rPr lang="ar-TN" sz="2800" b="1" dirty="0" smtClean="0"/>
              <a:t> المشاريع من سنة 2014 إلى سنة 2018</a:t>
            </a:r>
            <a:endParaRPr lang="fr-FR" sz="28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1214422"/>
          <a:ext cx="8358246" cy="471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942981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fr-FR" dirty="0" smtClean="0"/>
                        <a:t>50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593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239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448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القرب</a:t>
                      </a:r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r>
                        <a:rPr lang="fr-FR" dirty="0" smtClean="0"/>
                        <a:t>50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مهيكلة</a:t>
                      </a:r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fr-FR" dirty="0" smtClean="0"/>
                        <a:t>384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310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380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226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مشاريع إدارية</a:t>
                      </a:r>
                      <a:endParaRPr lang="fr-FR" dirty="0"/>
                    </a:p>
                  </a:txBody>
                  <a:tcPr/>
                </a:tc>
              </a:tr>
              <a:tr h="942981"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4</a:t>
                      </a:r>
                      <a:r>
                        <a:rPr lang="fr-FR" dirty="0" smtClean="0"/>
                        <a:t>8</a:t>
                      </a:r>
                      <a:r>
                        <a:rPr lang="ar-TN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593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310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619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674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TN" dirty="0" smtClean="0"/>
                    </a:p>
                    <a:p>
                      <a:pPr algn="ctr" rtl="1"/>
                      <a:r>
                        <a:rPr lang="ar-TN" dirty="0" smtClean="0"/>
                        <a:t>الجملة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357422" y="857232"/>
            <a:ext cx="4264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مــــــــقـــــــدمـــــة</a:t>
            </a:r>
            <a:endParaRPr lang="fr-FR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2285992"/>
            <a:ext cx="771530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يعتمد هذا التشخيص المالي على التحليل الرجعي</a:t>
            </a:r>
          </a:p>
          <a:p>
            <a:pPr algn="ctr" rtl="1"/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للموارد والنفقات للفترة الممتدة بين سنوات</a:t>
            </a:r>
          </a:p>
          <a:p>
            <a:pPr algn="ctr" rtl="1"/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2014 و2018 ومن خلاله سنتعرف على </a:t>
            </a:r>
            <a:r>
              <a:rPr lang="ar-TN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الإعتمادات</a:t>
            </a:r>
            <a:r>
              <a:rPr lang="ar-T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التي يمكن رصدها لمخطط الإستثمار البلدي لسنة 2020</a:t>
            </a:r>
            <a:r>
              <a:rPr lang="ar-T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fr-F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71604" y="285728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هـــــيـــكــــلـة مـــوارد الــعـــــنــــوان الأول المحققة</a:t>
            </a:r>
            <a:endParaRPr lang="fr-FR" sz="24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928670"/>
          <a:ext cx="82153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160"/>
                <a:gridCol w="1303922"/>
                <a:gridCol w="1285884"/>
                <a:gridCol w="1285884"/>
                <a:gridCol w="1214446"/>
                <a:gridCol w="164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</a:t>
                      </a:r>
                      <a:r>
                        <a:rPr lang="ar-TN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1652.928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1269.668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1247.500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1107.650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1020.700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موارد جبائية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1461.387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1369.332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1052.500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992.350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849.300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موارد غير جبائية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3114.315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2639.000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2300.000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2100.000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1870.000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aphique 5"/>
          <p:cNvGraphicFramePr/>
          <p:nvPr/>
        </p:nvGraphicFramePr>
        <p:xfrm>
          <a:off x="357158" y="2571744"/>
          <a:ext cx="835824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11156"/>
          </a:xfrm>
        </p:spPr>
        <p:txBody>
          <a:bodyPr>
            <a:noAutofit/>
          </a:bodyPr>
          <a:lstStyle/>
          <a:p>
            <a:r>
              <a:rPr lang="ar-TN" sz="2400" b="1" dirty="0" smtClean="0"/>
              <a:t>هــيــكـــلــــة الـــمـــــوارد الــجـــبـــائـــيـــة</a:t>
            </a:r>
            <a:endParaRPr lang="fr-FR" sz="24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5720" y="714356"/>
          <a:ext cx="857256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214446"/>
                <a:gridCol w="1071570"/>
                <a:gridCol w="1143008"/>
                <a:gridCol w="1071570"/>
                <a:gridCol w="2714644"/>
              </a:tblGrid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209.617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151.803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133.616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113.428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92.590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العقارات المبنية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64.934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65.844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79.96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58.327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60.396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الأراضي غبر المبنية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303.437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232.159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202.353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250.000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185.000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معلوم على المؤسسات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539.527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456.402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389.250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379.000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353.000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لزمة الأسواق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251.766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94.608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123.933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105.000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88.000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المعلوم الإضافي على سعر التيار</a:t>
                      </a:r>
                      <a:r>
                        <a:rPr lang="ar-TN" baseline="0" dirty="0" smtClean="0"/>
                        <a:t> الكهربائي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543.557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268.851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208.6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202.895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241.714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مداخيل جبائية أخرى</a:t>
                      </a:r>
                      <a:endParaRPr lang="fr-FR" dirty="0"/>
                    </a:p>
                  </a:txBody>
                  <a:tcPr/>
                </a:tc>
              </a:tr>
              <a:tr h="321472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1912.838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1269.667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1137.761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1107.650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1020.700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0" y="4000504"/>
          <a:ext cx="8620164" cy="285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ar-TN" sz="2400" b="1" dirty="0" smtClean="0"/>
              <a:t>هــــيـــكـــلـــة الـــمـــوارد غـــيـــر </a:t>
            </a:r>
            <a:r>
              <a:rPr lang="ar-TN" sz="2400" b="1" dirty="0" err="1" smtClean="0"/>
              <a:t>الـــجـــبـــائـــيـــة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58" y="857232"/>
          <a:ext cx="842968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143006"/>
                <a:gridCol w="1071570"/>
                <a:gridCol w="1143008"/>
                <a:gridCol w="1000134"/>
                <a:gridCol w="27146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112.586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83.217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101.718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130.000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120.000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كراء العقارات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927.163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825.134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836.109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780.000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630.000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المناب من المال المشترك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------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80.000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50.000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58.000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63.000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مدخرات الاستثمار</a:t>
                      </a:r>
                      <a:r>
                        <a:rPr lang="ar-TN" baseline="0" dirty="0" smtClean="0"/>
                        <a:t> موارد منقولة من فوائض العنوان الأول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534.224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380.098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173.600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24.000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36.300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موارد أخرى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1573.973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1368.449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1161.427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992.350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849.300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642910" y="3429000"/>
          <a:ext cx="792961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ar-TN" sz="2400" b="1" dirty="0" smtClean="0"/>
              <a:t>تـــطـــــور الــــمـــنـــاب مــــن الــمـــال الــمــشــتــرك الــمــحــقــق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928670"/>
          <a:ext cx="8643997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  <a:gridCol w="928694"/>
                <a:gridCol w="928694"/>
                <a:gridCol w="928694"/>
                <a:gridCol w="4000527"/>
              </a:tblGrid>
              <a:tr h="299402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TN" sz="1600" dirty="0" smtClean="0"/>
                        <a:t>927.163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TN" sz="1600" dirty="0" smtClean="0"/>
                        <a:t>825.134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836.109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803.635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720.169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مبلغ المناب من المال المشترك</a:t>
                      </a:r>
                      <a:endParaRPr lang="fr-FR" dirty="0"/>
                    </a:p>
                  </a:txBody>
                  <a:tcPr/>
                </a:tc>
              </a:tr>
              <a:tr h="2901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dirty="0" smtClean="0"/>
                        <a:t>12.36%</a:t>
                      </a:r>
                      <a:endParaRPr lang="fr-FR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dirty="0" smtClean="0"/>
                        <a:t>1.3% -</a:t>
                      </a:r>
                      <a:endParaRPr lang="fr-FR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4.04%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11.5%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16.9%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مؤشر تطوره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TN" sz="1600" dirty="0" smtClean="0"/>
                        <a:t>3215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TN" sz="1600" dirty="0" smtClean="0"/>
                        <a:t>2639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2300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2100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1870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الميزانية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dirty="0" smtClean="0"/>
                        <a:t>28.8%</a:t>
                      </a:r>
                      <a:endParaRPr lang="fr-FR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dirty="0" smtClean="0"/>
                        <a:t>31%</a:t>
                      </a:r>
                      <a:endParaRPr lang="fr-FR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36%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38%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38.5%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مؤشر مساهمته في الميزانية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TN" sz="1600" dirty="0" smtClean="0"/>
                        <a:t>38.63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TN" sz="1600" dirty="0" smtClean="0"/>
                        <a:t>34.38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34.84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33.5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600" dirty="0" smtClean="0"/>
                        <a:t>30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مساعدة</a:t>
                      </a:r>
                      <a:r>
                        <a:rPr lang="ar-TN" baseline="0" dirty="0" smtClean="0"/>
                        <a:t> الدولة لكل مواطن شابي (24000 نسمة)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685800" y="3214686"/>
          <a:ext cx="774385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ar-TN" sz="2400" b="1" dirty="0" smtClean="0"/>
              <a:t>هـــــيـــكـــلـــة نـــفـــقـــات الـــعـــنـــوان الأول</a:t>
            </a:r>
            <a:endParaRPr lang="fr-FR" sz="24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8" y="785792"/>
          <a:ext cx="8501118" cy="283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3"/>
                <a:gridCol w="1416853"/>
                <a:gridCol w="1416853"/>
                <a:gridCol w="1416853"/>
                <a:gridCol w="1416853"/>
                <a:gridCol w="1416853"/>
              </a:tblGrid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1481.745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1506.740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1349.700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1085.296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973.530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التأجير العمومي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766.392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797.491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734.420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773.484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622.450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وسائل المصالح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155.199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201.809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109.710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87.130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93.025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التدخل العمومي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90.150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106.565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101.697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94.544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78.500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فوائد الدين</a:t>
                      </a:r>
                      <a:endParaRPr lang="fr-FR" dirty="0"/>
                    </a:p>
                  </a:txBody>
                  <a:tcPr/>
                </a:tc>
              </a:tr>
              <a:tr h="472708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2493.486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2612.605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2295.527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2040.454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1767.505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المجموع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500034" y="3714752"/>
          <a:ext cx="8429684" cy="284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ar-TN" sz="2400" b="1" dirty="0" smtClean="0"/>
              <a:t>تــطــور نــســبــة الاســتــخــلاص عــلــى الـعــقــارات الــمــبــنــيــة</a:t>
            </a:r>
            <a:endParaRPr lang="fr-FR" sz="2400" b="1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57160" y="857234"/>
          <a:ext cx="8429682" cy="2483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6"/>
                <a:gridCol w="1285884"/>
                <a:gridCol w="1143008"/>
                <a:gridCol w="1143008"/>
                <a:gridCol w="1071570"/>
                <a:gridCol w="2643206"/>
              </a:tblGrid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209.617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151.803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133.616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113.428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52.590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</a:t>
                      </a:r>
                      <a:r>
                        <a:rPr lang="ar-TN" baseline="0" dirty="0" smtClean="0"/>
                        <a:t> المستخلص 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213.943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211</a:t>
                      </a:r>
                      <a:r>
                        <a:rPr lang="fr-FR" dirty="0" smtClean="0"/>
                        <a:t>.</a:t>
                      </a:r>
                      <a:r>
                        <a:rPr lang="ar-TN" dirty="0" smtClean="0"/>
                        <a:t>196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188</a:t>
                      </a:r>
                      <a:r>
                        <a:rPr lang="fr-FR" dirty="0" smtClean="0"/>
                        <a:t>.</a:t>
                      </a:r>
                      <a:r>
                        <a:rPr lang="ar-TN" dirty="0" smtClean="0"/>
                        <a:t>39</a:t>
                      </a: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181.189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178.203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 المثقل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98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72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71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62.6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29.5</a:t>
                      </a:r>
                      <a:r>
                        <a:rPr lang="fr-FR" dirty="0" smtClean="0"/>
                        <a:t>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نسبة الاستخلاص</a:t>
                      </a:r>
                      <a:endParaRPr lang="fr-FR" dirty="0"/>
                    </a:p>
                  </a:txBody>
                  <a:tcPr/>
                </a:tc>
              </a:tr>
              <a:tr h="460801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8.7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6.3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5.5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4.7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2.2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المعلوم المدفوع عن كل مواطن في السنة (24000 نسمة)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357158" y="3500438"/>
          <a:ext cx="8429684" cy="306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0232" y="142852"/>
            <a:ext cx="5143500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071538" y="2428868"/>
            <a:ext cx="70009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الـتـحـلـيـل عـبـر الـمـؤشــرات</a:t>
            </a:r>
            <a:endParaRPr lang="fr-FR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On-screen Show (4:3)</PresentationFormat>
  <Paragraphs>321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PowerPoint Presentation</vt:lpstr>
      <vt:lpstr>PowerPoint Presentation</vt:lpstr>
      <vt:lpstr>PowerPoint Presentation</vt:lpstr>
      <vt:lpstr>هــيــكـــلــــة الـــمـــــوارد الــجـــبـــائـــيـــة</vt:lpstr>
      <vt:lpstr>هــــيـــكـــلـــة الـــمـــوارد غـــيـــر الـــجـــبـــائـــيـــة</vt:lpstr>
      <vt:lpstr>تـــطـــــور الــــمـــنـــاب مــــن الــمـــال الــمــشــتــرك الــمــحــقــق</vt:lpstr>
      <vt:lpstr>هـــــيـــكـــلـــة نـــفـــقـــات الـــعـــنـــوان الأول</vt:lpstr>
      <vt:lpstr>تــطــور نــســبــة الاســتــخــلاص عــلــى الـعــقــارات الــمــبــنــيــة</vt:lpstr>
      <vt:lpstr>PowerPoint Presentation</vt:lpstr>
      <vt:lpstr>مؤشرات حسب عدد السكان</vt:lpstr>
      <vt:lpstr>مؤشرات حسب عدد السكان</vt:lpstr>
      <vt:lpstr>تطور إعتمادات المشاريع من سنة 2014 إلى سنة 2018</vt:lpstr>
    </vt:vector>
  </TitlesOfParts>
  <Company>Sboui_Informatiques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Sboui-Info</dc:creator>
  <cp:lastModifiedBy>dell</cp:lastModifiedBy>
  <cp:revision>1</cp:revision>
  <dcterms:created xsi:type="dcterms:W3CDTF">2019-11-14T14:33:01Z</dcterms:created>
  <dcterms:modified xsi:type="dcterms:W3CDTF">2021-05-30T18:04:12Z</dcterms:modified>
</cp:coreProperties>
</file>