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charts/chart39.xml" ContentType="application/vnd.openxmlformats-officedocument.drawingml.char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charts/chart28.xml" ContentType="application/vnd.openxmlformats-officedocument.drawingml.chart+xml"/>
  <Override PartName="/ppt/charts/chart46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charts/chart42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charts/chart3.xml" ContentType="application/vnd.openxmlformats-officedocument.drawingml.chart+xml"/>
  <Default Extension="xlsx" ContentType="application/vnd.openxmlformats-officedocument.spreadsheetml.sheet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chart29.xml" ContentType="application/vnd.openxmlformats-officedocument.drawingml.char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charts/chart36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Default Extension="vml" ContentType="application/vnd.openxmlformats-officedocument.vmlDrawing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hart26.xml" ContentType="application/vnd.openxmlformats-officedocument.drawingml.chart+xml"/>
  <Override PartName="/ppt/charts/chart44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40.xml" ContentType="application/vnd.openxmlformats-officedocument.drawingml.chart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charts/chart27.xml" ContentType="application/vnd.openxmlformats-officedocument.drawingml.chart+xml"/>
  <Override PartName="/ppt/charts/chart38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charts/chart4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7" r:id="rId2"/>
    <p:sldId id="258" r:id="rId3"/>
    <p:sldId id="259" r:id="rId4"/>
    <p:sldId id="260" r:id="rId5"/>
    <p:sldId id="261" r:id="rId6"/>
    <p:sldId id="262" r:id="rId7"/>
    <p:sldId id="335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6" r:id="rId8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216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24" d="100"/>
          <a:sy n="124" d="100"/>
        </p:scale>
        <p:origin x="-1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4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5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6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7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diagnostique%20technique\baladia.xlsx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diagnostique%20technique\ONAS.xlsx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diagnostique%20technique\Ecl&#233;rage.xlsx" TargetMode="Externa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8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9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0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871604247438819E-2"/>
          <c:y val="0.16111192241543212"/>
          <c:w val="0.77657918855888264"/>
          <c:h val="0.72537706103875366"/>
        </c:manualLayout>
      </c:layout>
      <c:pie3DChart>
        <c:varyColors val="1"/>
        <c:ser>
          <c:idx val="0"/>
          <c:order val="0"/>
          <c:tx>
            <c:strRef>
              <c:f>'Centre ville'!$B$1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9.4908035929735027E-2"/>
                  <c:y val="-0.23321433109291351"/>
                </c:manualLayout>
              </c:layout>
              <c:tx>
                <c:rich>
                  <a:bodyPr/>
                  <a:lstStyle/>
                  <a:p>
                    <a:r>
                      <a:rPr sz="2000" smtClean="0"/>
                      <a:t>9</a:t>
                    </a:r>
                    <a:r>
                      <a:rPr lang="ar-TN" sz="2000" dirty="0" smtClean="0"/>
                      <a:t>6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dLbl>
              <c:idx val="1"/>
              <c:layout>
                <c:manualLayout>
                  <c:x val="4.1442268765545284E-2"/>
                  <c:y val="7.7557300897820564E-2"/>
                </c:manualLayout>
              </c:layout>
              <c:tx>
                <c:rich>
                  <a:bodyPr/>
                  <a:lstStyle/>
                  <a:p>
                    <a:pPr>
                      <a:defRPr lang="fr-FR" sz="2000" b="1">
                        <a:solidFill>
                          <a:schemeClr val="bg1"/>
                        </a:solidFill>
                      </a:defRPr>
                    </a:pPr>
                    <a:r>
                      <a:rPr lang="ar-TN" sz="2000" dirty="0" smtClean="0"/>
                      <a:t>4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lang="fr-FR" sz="16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'Centre ville'!$A$2:$A$3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'Centre ville'!$B$2:$B$3</c:f>
              <c:numCache>
                <c:formatCode>0%</c:formatCode>
                <c:ptCount val="2"/>
                <c:pt idx="0">
                  <c:v>0.95000000000000062</c:v>
                </c:pt>
                <c:pt idx="1">
                  <c:v>5.0000000000000114E-2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65826521123216E-2"/>
          <c:y val="0.29807958835222492"/>
          <c:w val="0.6937906308083307"/>
          <c:h val="0.6452679368065779"/>
        </c:manualLayout>
      </c:layout>
      <c:pie3DChart>
        <c:varyColors val="1"/>
        <c:ser>
          <c:idx val="0"/>
          <c:order val="0"/>
          <c:tx>
            <c:strRef>
              <c:f>'cité charguia'!$H$1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26439431295102972"/>
                  <c:y val="-0.25632486925937209"/>
                </c:manualLayout>
              </c:layout>
              <c:tx>
                <c:rich>
                  <a:bodyPr/>
                  <a:lstStyle/>
                  <a:p>
                    <a:r>
                      <a:rPr lang="ar-TN" sz="2000" b="1" dirty="0" smtClean="0"/>
                      <a:t>93</a:t>
                    </a:r>
                    <a:r>
                      <a:rPr sz="2000" b="1" smtClean="0"/>
                      <a:t>%</a:t>
                    </a:r>
                    <a:endParaRPr sz="2000" b="1"/>
                  </a:p>
                </c:rich>
              </c:tx>
              <c:showVal val="1"/>
            </c:dLbl>
            <c:dLbl>
              <c:idx val="1"/>
              <c:layout>
                <c:manualLayout>
                  <c:x val="0.14102717199959072"/>
                  <c:y val="9.8601453333588746E-2"/>
                </c:manualLayout>
              </c:layout>
              <c:tx>
                <c:rich>
                  <a:bodyPr/>
                  <a:lstStyle/>
                  <a:p>
                    <a:r>
                      <a:rPr lang="ar-TN" sz="2000" b="1" dirty="0" smtClean="0"/>
                      <a:t>7</a:t>
                    </a:r>
                    <a:r>
                      <a:rPr sz="2000" b="1" smtClean="0"/>
                      <a:t>%</a:t>
                    </a:r>
                    <a:endParaRPr sz="2000" b="1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'cité charguia'!$G$2:$G$4</c:f>
              <c:strCache>
                <c:ptCount val="2"/>
                <c:pt idx="0">
                  <c:v>جيدة</c:v>
                </c:pt>
                <c:pt idx="1">
                  <c:v>متوسطة</c:v>
                </c:pt>
              </c:strCache>
            </c:strRef>
          </c:cat>
          <c:val>
            <c:numRef>
              <c:f>'cité charguia'!$H$2:$H$4</c:f>
              <c:numCache>
                <c:formatCode>0%</c:formatCode>
                <c:ptCount val="3"/>
                <c:pt idx="0">
                  <c:v>0.83000000000000063</c:v>
                </c:pt>
                <c:pt idx="1">
                  <c:v>0.17</c:v>
                </c:pt>
              </c:numCache>
            </c:numRef>
          </c:val>
        </c:ser>
      </c:pie3DChart>
    </c:plotArea>
    <c:legend>
      <c:legendPos val="r"/>
      <c:legendEntry>
        <c:idx val="2"/>
        <c:delete val="1"/>
      </c:legendEntry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984"/>
        </c:manualLayout>
      </c:layout>
      <c:pie3DChart>
        <c:varyColors val="1"/>
        <c:ser>
          <c:idx val="0"/>
          <c:order val="0"/>
          <c:tx>
            <c:strRef>
              <c:f>'Cité charguia'!$B$1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explosion val="17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18340858605020444"/>
                  <c:y val="-0.16841126062268871"/>
                </c:manualLayout>
              </c:layout>
              <c:spPr/>
              <c:txPr>
                <a:bodyPr/>
                <a:lstStyle/>
                <a:p>
                  <a:pPr>
                    <a:defRPr lang="en-US" sz="20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Val val="1"/>
            </c:dLbl>
            <c:dLbl>
              <c:idx val="1"/>
              <c:layout>
                <c:manualLayout>
                  <c:x val="0.14309383757963368"/>
                  <c:y val="6.3701264160403573E-2"/>
                </c:manualLayout>
              </c:layout>
              <c:showVal val="1"/>
            </c:dLbl>
            <c:delete val="1"/>
          </c:dLbls>
          <c:cat>
            <c:strRef>
              <c:f>'Cité charguia'!$A$2:$A$3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charguia'!$B$2:$B$3</c:f>
              <c:numCache>
                <c:formatCode>0%</c:formatCode>
                <c:ptCount val="2"/>
                <c:pt idx="0">
                  <c:v>0.78</c:v>
                </c:pt>
                <c:pt idx="1">
                  <c:v>0.22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9018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6355051206834468E-2"/>
          <c:y val="0.23513746185503698"/>
          <c:w val="0.72204647213216622"/>
          <c:h val="0.75505683249812561"/>
        </c:manualLayout>
      </c:layout>
      <c:pie3DChart>
        <c:varyColors val="1"/>
        <c:ser>
          <c:idx val="0"/>
          <c:order val="0"/>
          <c:tx>
            <c:strRef>
              <c:f>'Cité Charguia'!$B$1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3923347036224177"/>
                  <c:y val="-0.14981729819071457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'Cité Charguia'!$A$2:$A$3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Charguia'!$B$2:$B$3</c:f>
              <c:numCache>
                <c:formatCode>0%</c:formatCode>
                <c:ptCount val="2"/>
                <c:pt idx="0">
                  <c:v>0.72000000000000064</c:v>
                </c:pt>
                <c:pt idx="1">
                  <c:v>0.28000000000000008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653988453185197E-2"/>
          <c:y val="9.6460138229495632E-2"/>
          <c:w val="0.81309999283485024"/>
          <c:h val="0.89510778125673796"/>
        </c:manualLayout>
      </c:layout>
      <c:pie3DChart>
        <c:varyColors val="1"/>
        <c:ser>
          <c:idx val="0"/>
          <c:order val="0"/>
          <c:tx>
            <c:strRef>
              <c:f>'Cité Wahab'!$B$1</c:f>
              <c:strCache>
                <c:ptCount val="1"/>
                <c:pt idx="0">
                  <c:v>نسبة التعبيد</c:v>
                </c:pt>
              </c:strCache>
            </c:strRef>
          </c:tx>
          <c:dPt>
            <c:idx val="0"/>
            <c:spPr>
              <a:solidFill>
                <a:srgbClr val="3CDB03"/>
              </a:solidFill>
            </c:spPr>
          </c:dPt>
          <c:dPt>
            <c:idx val="1"/>
            <c:explosion val="13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22008633438586694"/>
                  <c:y val="2.7498654718369816E-4"/>
                </c:manualLayout>
              </c:layout>
              <c:showVal val="1"/>
            </c:dLbl>
            <c:dLbl>
              <c:idx val="1"/>
              <c:layout>
                <c:manualLayout>
                  <c:x val="0.19969396591923472"/>
                  <c:y val="-5.8457483609527912E-2"/>
                </c:manualLayout>
              </c:layout>
              <c:tx>
                <c:rich>
                  <a:bodyPr/>
                  <a:lstStyle/>
                  <a:p>
                    <a:r>
                      <a:rPr sz="2000" b="1">
                        <a:solidFill>
                          <a:schemeClr val="tx1"/>
                        </a:solidFill>
                      </a:rPr>
                      <a:t>51%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'Cité Wahab'!$A$2:$A$3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Wahab'!$B$2:$B$3</c:f>
              <c:numCache>
                <c:formatCode>0%</c:formatCode>
                <c:ptCount val="2"/>
                <c:pt idx="0">
                  <c:v>0.49000000000000032</c:v>
                </c:pt>
                <c:pt idx="1">
                  <c:v>0.51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65826521123216E-2"/>
          <c:y val="0.24051498894731912"/>
          <c:w val="0.75409213357401172"/>
          <c:h val="0.70283265819571383"/>
        </c:manualLayout>
      </c:layout>
      <c:pie3DChart>
        <c:varyColors val="1"/>
        <c:ser>
          <c:idx val="0"/>
          <c:order val="0"/>
          <c:tx>
            <c:strRef>
              <c:f>'Cité Wahab'!$H$1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045953306219827"/>
                  <c:y val="0.11399653759635868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35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dLbl>
              <c:idx val="1"/>
              <c:layout>
                <c:manualLayout>
                  <c:x val="-0.24791752083903806"/>
                  <c:y val="-0.27832242528845047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42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ar-TN" sz="2000" dirty="0" smtClean="0"/>
                      <a:t>23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</c:dLbls>
          <c:cat>
            <c:strRef>
              <c:f>'Cité Wahab'!$G$2:$G$4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Wahab'!$H$2:$H$4</c:f>
              <c:numCache>
                <c:formatCode>0.00%</c:formatCode>
                <c:ptCount val="3"/>
                <c:pt idx="0">
                  <c:v>0.11660000000000002</c:v>
                </c:pt>
                <c:pt idx="1">
                  <c:v>0.58689999999999998</c:v>
                </c:pt>
                <c:pt idx="2">
                  <c:v>0.29250000000000032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84152931258424302"/>
          <c:y val="0.36468137410951368"/>
          <c:w val="0.12831993603292838"/>
          <c:h val="0.2793926154043303"/>
        </c:manualLayout>
      </c:layout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6006"/>
        </c:manualLayout>
      </c:layout>
      <c:pie3DChart>
        <c:varyColors val="1"/>
        <c:ser>
          <c:idx val="0"/>
          <c:order val="0"/>
          <c:tx>
            <c:strRef>
              <c:f>'Cité Wahab'!$B$1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explosion val="17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8479870944644353"/>
                  <c:y val="-0.17074681991033794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75%</a:t>
                    </a:r>
                  </a:p>
                </c:rich>
              </c:tx>
              <c:showVal val="1"/>
            </c:dLbl>
            <c:dLbl>
              <c:idx val="1"/>
              <c:showVal val="1"/>
            </c:dLbl>
            <c:delete val="1"/>
          </c:dLbls>
          <c:cat>
            <c:strRef>
              <c:f>'Cité Wahab'!$A$2:$A$3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Wahab'!$B$2:$B$3</c:f>
              <c:numCache>
                <c:formatCode>0%</c:formatCode>
                <c:ptCount val="2"/>
                <c:pt idx="0">
                  <c:v>0.75000000000000633</c:v>
                </c:pt>
                <c:pt idx="1">
                  <c:v>0.25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9039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7335443363697186E-2"/>
          <c:y val="0.17644832030404844"/>
          <c:w val="0.7547262106942596"/>
          <c:h val="0.76992295317923964"/>
        </c:manualLayout>
      </c:layout>
      <c:pie3DChart>
        <c:varyColors val="1"/>
        <c:ser>
          <c:idx val="0"/>
          <c:order val="0"/>
          <c:tx>
            <c:strRef>
              <c:f>'Cité Wahab'!$B$1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12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2839926311312383"/>
                  <c:y val="-0.14836865533749719"/>
                </c:manualLayout>
              </c:layout>
              <c:tx>
                <c:rich>
                  <a:bodyPr/>
                  <a:lstStyle/>
                  <a:p>
                    <a:r>
                      <a:rPr sz="2000">
                        <a:solidFill>
                          <a:schemeClr val="tx1"/>
                        </a:solidFill>
                      </a:rPr>
                      <a:t>68%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'Cité Wahab'!$A$2:$A$3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Wahab'!$B$2:$B$3</c:f>
              <c:numCache>
                <c:formatCode>0%</c:formatCode>
                <c:ptCount val="2"/>
                <c:pt idx="0">
                  <c:v>0.68</c:v>
                </c:pt>
                <c:pt idx="1">
                  <c:v>0.3200000000000035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en-US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9933FF"/>
              </a:solidFill>
            </c:spPr>
          </c:dPt>
          <c:dPt>
            <c:idx val="1"/>
            <c:spPr>
              <a:solidFill>
                <a:srgbClr val="00B0F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ar-TN" sz="2000" b="1" dirty="0" smtClean="0"/>
                      <a:t>42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dLbl>
              <c:idx val="1"/>
              <c:layout>
                <c:manualLayout>
                  <c:x val="6.7432478223219433E-2"/>
                  <c:y val="3.9119701975637432E-2"/>
                </c:manualLayout>
              </c:layout>
              <c:tx>
                <c:rich>
                  <a:bodyPr/>
                  <a:lstStyle/>
                  <a:p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45٪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dLbl>
              <c:idx val="2"/>
              <c:layout>
                <c:manualLayout>
                  <c:x val="-9.1955792869824748E-3"/>
                  <c:y val="-5.0855612568328573E-2"/>
                </c:manualLayout>
              </c:layout>
              <c:tx>
                <c:rich>
                  <a:bodyPr/>
                  <a:lstStyle/>
                  <a:p>
                    <a:r>
                      <a:rPr lang="ar-TN" sz="2000" b="1" dirty="0" smtClean="0"/>
                      <a:t>13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lang="en-US" sz="2000" b="1"/>
                </a:pPr>
                <a:endParaRPr lang="en-US"/>
              </a:p>
            </c:txPr>
            <c:dLblPos val="ctr"/>
            <c:showVal val="1"/>
          </c:dLbls>
          <c:cat>
            <c:strRef>
              <c:f>Feuil1!$A$2:$A$5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41.97</c:v>
                </c:pt>
                <c:pt idx="1">
                  <c:v>45.4</c:v>
                </c:pt>
                <c:pt idx="2">
                  <c:v>12.63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egendEntry>
        <c:idx val="3"/>
        <c:delete val="1"/>
      </c:legendEntry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0.29253296846216081"/>
          <c:y val="0.19062499999999988"/>
        </c:manualLayout>
      </c:layout>
      <c:txPr>
        <a:bodyPr/>
        <a:lstStyle/>
        <a:p>
          <a:pPr>
            <a:defRPr lang="en-US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1" smtClean="0"/>
                      <a:t>54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/>
                  </a:p>
                </c:rich>
              </c:tx>
              <c:dLblPos val="ctr"/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b="1" smtClean="0"/>
                      <a:t>46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/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lang="en-US" sz="2000" b="1"/>
                </a:pPr>
                <a:endParaRPr lang="en-US"/>
              </a:p>
            </c:txPr>
            <c:dLblPos val="ctr"/>
            <c:showVal val="1"/>
            <c:showLeaderLines val="1"/>
          </c:dLbls>
          <c:cat>
            <c:strRef>
              <c:f>Feuil1!$A$2:$A$5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54</c:v>
                </c:pt>
                <c:pt idx="1">
                  <c:v>46</c:v>
                </c:pt>
              </c:numCache>
            </c:numRef>
          </c:val>
        </c:ser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6084"/>
        </c:manualLayout>
      </c:layout>
      <c:pie3DChart>
        <c:varyColors val="1"/>
        <c:ser>
          <c:idx val="0"/>
          <c:order val="0"/>
          <c:tx>
            <c:strRef>
              <c:f>'Cité Awidèn'!$B$1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explosion val="17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3446216097987754"/>
                  <c:y val="-0.227821157771945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71%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15371686351706479"/>
                  <c:y val="6.6272236803732884E-2"/>
                </c:manualLayout>
              </c:layout>
              <c:showVal val="1"/>
            </c:dLbl>
            <c:delete val="1"/>
          </c:dLbls>
          <c:cat>
            <c:strRef>
              <c:f>'Cité Awidèn'!$A$2:$A$3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Awidèn'!$B$2:$B$3</c:f>
              <c:numCache>
                <c:formatCode>0%</c:formatCode>
                <c:ptCount val="2"/>
                <c:pt idx="0">
                  <c:v>0.71000000000000063</c:v>
                </c:pt>
                <c:pt idx="1">
                  <c:v>0.29000000000000031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65826521123216E-2"/>
          <c:y val="0.24600196580365727"/>
          <c:w val="0.74777300941648628"/>
          <c:h val="0.69734573301794067"/>
        </c:manualLayout>
      </c:layout>
      <c:pie3DChart>
        <c:varyColors val="1"/>
        <c:ser>
          <c:idx val="1"/>
          <c:order val="1"/>
          <c:tx>
            <c:strRef>
              <c:f>'Centre ville'!$H$1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lang="fr-FR" sz="2000" b="1"/>
                    </a:pPr>
                    <a:r>
                      <a:rPr lang="ar-TN" sz="2000" dirty="0" smtClean="0"/>
                      <a:t>25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-4.5751878634353205E-2"/>
                  <c:y val="-0.33382326866187167"/>
                </c:manualLayout>
              </c:layout>
              <c:tx>
                <c:rich>
                  <a:bodyPr/>
                  <a:lstStyle/>
                  <a:p>
                    <a:pPr>
                      <a:defRPr lang="fr-FR" sz="2000" b="1"/>
                    </a:pPr>
                    <a:r>
                      <a:rPr sz="2000" smtClean="0"/>
                      <a:t>66</a:t>
                    </a:r>
                    <a:r>
                      <a:rPr sz="2000"/>
                      <a:t>%</a:t>
                    </a:r>
                  </a:p>
                </c:rich>
              </c:tx>
              <c:spPr/>
              <c:showVal val="1"/>
            </c:dLbl>
            <c:dLbl>
              <c:idx val="2"/>
              <c:tx>
                <c:rich>
                  <a:bodyPr/>
                  <a:lstStyle/>
                  <a:p>
                    <a:pPr>
                      <a:defRPr lang="fr-FR" sz="2000" b="1"/>
                    </a:pPr>
                    <a:r>
                      <a:rPr lang="ar-TN" sz="2000" smtClean="0"/>
                      <a:t>9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lang="fr-FR" sz="12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'Centre ville'!$G$2:$G$4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'Centre ville'!$H$2:$H$4</c:f>
              <c:numCache>
                <c:formatCode>0.00%</c:formatCode>
                <c:ptCount val="3"/>
                <c:pt idx="0">
                  <c:v>0.1288</c:v>
                </c:pt>
                <c:pt idx="1">
                  <c:v>0.69660000000000621</c:v>
                </c:pt>
                <c:pt idx="2">
                  <c:v>0.17460000000000001</c:v>
                </c:pt>
              </c:numCache>
            </c:numRef>
          </c:val>
        </c:ser>
        <c:ser>
          <c:idx val="0"/>
          <c:order val="0"/>
          <c:tx>
            <c:strRef>
              <c:f>'sidi salem'!$H$1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6188187695312167"/>
                  <c:y val="6.2494398635477184E-2"/>
                </c:manualLayout>
              </c:layout>
              <c:showVal val="1"/>
            </c:dLbl>
            <c:dLbl>
              <c:idx val="1"/>
              <c:layout>
                <c:manualLayout>
                  <c:x val="0.22544915716779901"/>
                  <c:y val="-0.25772156970408988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12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'sidi salem'!$G$2:$G$4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'sidi salem'!$H$2:$H$4</c:f>
              <c:numCache>
                <c:formatCode>0.00%</c:formatCode>
                <c:ptCount val="3"/>
                <c:pt idx="0">
                  <c:v>0.29840000000000311</c:v>
                </c:pt>
                <c:pt idx="1">
                  <c:v>0.65890000000000803</c:v>
                </c:pt>
                <c:pt idx="2">
                  <c:v>4.2700000000000113E-2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9088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6355051206834468E-2"/>
          <c:y val="0.12800333611777392"/>
          <c:w val="0.72204647213216633"/>
          <c:h val="0.77169339228618727"/>
        </c:manualLayout>
      </c:layout>
      <c:pie3DChart>
        <c:varyColors val="1"/>
        <c:ser>
          <c:idx val="0"/>
          <c:order val="0"/>
          <c:tx>
            <c:strRef>
              <c:f>'Cité Awidèn'!$B$1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9932221707580669"/>
                  <c:y val="7.4646045588387475E-3"/>
                </c:manualLayout>
              </c:layout>
              <c:tx>
                <c:rich>
                  <a:bodyPr/>
                  <a:lstStyle/>
                  <a:p>
                    <a:r>
                      <a:rPr sz="2000">
                        <a:solidFill>
                          <a:schemeClr val="tx1"/>
                        </a:solidFill>
                      </a:rPr>
                      <a:t>39%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20003306571972621"/>
                  <c:y val="-6.3541143378582646E-2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'Cité Awidèn'!$A$2:$A$3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Awidèn'!$B$2:$B$3</c:f>
              <c:numCache>
                <c:formatCode>0%</c:formatCode>
                <c:ptCount val="2"/>
                <c:pt idx="0">
                  <c:v>0.39000000000000351</c:v>
                </c:pt>
                <c:pt idx="1">
                  <c:v>0.61000000000000065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7954621154589176E-2"/>
          <c:y val="0.17050807071244542"/>
          <c:w val="0.79871191228000826"/>
          <c:h val="0.75153621944125559"/>
        </c:manualLayout>
      </c:layout>
      <c:pie3DChart>
        <c:varyColors val="1"/>
        <c:ser>
          <c:idx val="0"/>
          <c:order val="0"/>
          <c:tx>
            <c:strRef>
              <c:f>'Cité Frahta'!$B$1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spPr>
              <a:solidFill>
                <a:srgbClr val="3CDB03"/>
              </a:solidFill>
            </c:spPr>
          </c:dPt>
          <c:dPt>
            <c:idx val="1"/>
            <c:explosion val="0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12871550954607841"/>
                  <c:y val="5.6062992125984333E-2"/>
                </c:manualLayout>
              </c:layout>
              <c:showVal val="1"/>
            </c:dLbl>
            <c:dLbl>
              <c:idx val="1"/>
              <c:layout>
                <c:manualLayout>
                  <c:x val="0.19418108903899703"/>
                  <c:y val="-0.15312401849350418"/>
                </c:manualLayout>
              </c:layout>
              <c:tx>
                <c:rich>
                  <a:bodyPr/>
                  <a:lstStyle/>
                  <a:p>
                    <a:r>
                      <a:rPr sz="2000">
                        <a:solidFill>
                          <a:schemeClr val="tx1"/>
                        </a:solidFill>
                      </a:rPr>
                      <a:t>70%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'Cité Frahta'!$A$2:$A$3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Frahta'!$B$2:$B$3</c:f>
              <c:numCache>
                <c:formatCode>0%</c:formatCode>
                <c:ptCount val="2"/>
                <c:pt idx="0">
                  <c:v>0.30000000000000032</c:v>
                </c:pt>
                <c:pt idx="1">
                  <c:v>0.70000000000000062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82047563851473682"/>
          <c:y val="0.37876162508711031"/>
          <c:w val="0.15583569820269941"/>
          <c:h val="0.17376852201455337"/>
        </c:manualLayout>
      </c:layout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65826521123216E-2"/>
          <c:y val="0.24051498894731924"/>
          <c:w val="0.75409213357401195"/>
          <c:h val="0.70283265819571383"/>
        </c:manualLayout>
      </c:layout>
      <c:pie3DChart>
        <c:varyColors val="1"/>
        <c:ser>
          <c:idx val="0"/>
          <c:order val="0"/>
          <c:tx>
            <c:strRef>
              <c:f>'Cité Frahta'!$H$1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6188187695312167"/>
                  <c:y val="6.2494398635477184E-2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29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dLbl>
              <c:idx val="1"/>
              <c:layout>
                <c:manualLayout>
                  <c:x val="0.22544915716779912"/>
                  <c:y val="-0.25772156970408988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65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dLbl>
              <c:idx val="2"/>
              <c:layout>
                <c:manualLayout>
                  <c:x val="6.7747276824914854E-2"/>
                  <c:y val="0.13275548203771706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6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'Cité Frahta'!$G$2:$G$4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Frahta'!$H$2:$H$4</c:f>
              <c:numCache>
                <c:formatCode>0.00%</c:formatCode>
                <c:ptCount val="3"/>
                <c:pt idx="0">
                  <c:v>0.28960000000000002</c:v>
                </c:pt>
                <c:pt idx="1">
                  <c:v>0.64590000000000802</c:v>
                </c:pt>
                <c:pt idx="2">
                  <c:v>6.450000000000003E-2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9178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6355051206834468E-2"/>
          <c:y val="0.16934671600092974"/>
          <c:w val="0.68609875971385925"/>
          <c:h val="0.73035001240302677"/>
        </c:manualLayout>
      </c:layout>
      <c:pie3DChart>
        <c:varyColors val="1"/>
        <c:ser>
          <c:idx val="0"/>
          <c:order val="0"/>
          <c:tx>
            <c:strRef>
              <c:f>'Cité Frahta'!$B$1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spPr>
            <a:solidFill>
              <a:srgbClr val="FF0000"/>
            </a:solidFill>
          </c:spPr>
          <c:explosion val="7"/>
          <c:dLbls>
            <c:dLbl>
              <c:idx val="0"/>
              <c:delete val="1"/>
            </c:dLbl>
            <c:dLbl>
              <c:idx val="1"/>
              <c:layout>
                <c:manualLayout>
                  <c:x val="2.0294632288611052E-2"/>
                  <c:y val="-0.35505846715397715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'Cité Frahta'!$A$2:$A$3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Frahta'!$B$2:$B$3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</c:pie3DChart>
    </c:plotArea>
    <c:legend>
      <c:legendPos val="r"/>
      <c:legendEntry>
        <c:idx val="0"/>
        <c:delete val="1"/>
      </c:legendEntry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6251"/>
        </c:manualLayout>
      </c:layout>
      <c:pie3DChart>
        <c:varyColors val="1"/>
        <c:ser>
          <c:idx val="0"/>
          <c:order val="0"/>
          <c:tx>
            <c:strRef>
              <c:f>'Cité Frahta'!$B$1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1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2335104986876642"/>
                  <c:y val="2.6808471857684455E-2"/>
                </c:manualLayout>
              </c:layout>
              <c:tx>
                <c:rich>
                  <a:bodyPr/>
                  <a:lstStyle/>
                  <a:p>
                    <a:pPr>
                      <a:defRPr lang="fr-FR" sz="2000" b="1">
                        <a:solidFill>
                          <a:schemeClr val="tx1"/>
                        </a:solidFill>
                      </a:defRPr>
                    </a:pPr>
                    <a:r>
                      <a:rPr sz="2000" b="1">
                        <a:solidFill>
                          <a:schemeClr val="tx1"/>
                        </a:solidFill>
                      </a:rPr>
                      <a:t>39%</a:t>
                    </a:r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0.24260586176727941"/>
                  <c:y val="-0.14669072615923009"/>
                </c:manualLayout>
              </c:layout>
              <c:spPr/>
              <c:txPr>
                <a:bodyPr/>
                <a:lstStyle/>
                <a:p>
                  <a:pPr>
                    <a:defRPr lang="fr-FR" sz="20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Val val="1"/>
            </c:dLbl>
            <c:delete val="1"/>
          </c:dLbls>
          <c:cat>
            <c:strRef>
              <c:f>'Cité Frahta'!$A$2:$A$3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Frahta'!$B$2:$B$3</c:f>
              <c:numCache>
                <c:formatCode>0%</c:formatCode>
                <c:ptCount val="2"/>
                <c:pt idx="0">
                  <c:v>0.39000000000000351</c:v>
                </c:pt>
                <c:pt idx="1">
                  <c:v>0.61000000000000065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'Cité Hached et Henchir'!$B$1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spPr>
              <a:solidFill>
                <a:srgbClr val="3CDB03"/>
              </a:solidFill>
            </c:spPr>
          </c:dPt>
          <c:dPt>
            <c:idx val="1"/>
            <c:explosion val="0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15240417282865021"/>
                  <c:y val="5.6062992125984333E-2"/>
                </c:manualLayout>
              </c:layout>
              <c:showVal val="1"/>
            </c:dLbl>
            <c:dLbl>
              <c:idx val="1"/>
              <c:layout>
                <c:manualLayout>
                  <c:x val="0.19958165127836178"/>
                  <c:y val="-0.19737884228906533"/>
                </c:manualLayout>
              </c:layout>
              <c:tx>
                <c:rich>
                  <a:bodyPr/>
                  <a:lstStyle/>
                  <a:p>
                    <a:r>
                      <a:rPr sz="2000" b="1">
                        <a:solidFill>
                          <a:schemeClr val="tx1"/>
                        </a:solidFill>
                      </a:rPr>
                      <a:t>72%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'Cité Hached et Henchir'!$A$2:$A$3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Hached et Henchir'!$B$2:$B$3</c:f>
              <c:numCache>
                <c:formatCode>0%</c:formatCode>
                <c:ptCount val="2"/>
                <c:pt idx="0">
                  <c:v>0.28000000000000008</c:v>
                </c:pt>
                <c:pt idx="1">
                  <c:v>0.72000000000000064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8373961122879946"/>
          <c:y val="0.39475620231931446"/>
          <c:w val="0.15583569820269941"/>
          <c:h val="0.17926046365134923"/>
        </c:manualLayout>
      </c:layout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0.28977388598315534"/>
          <c:y val="0"/>
        </c:manualLayout>
      </c:layout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65826521123216E-2"/>
          <c:y val="0.24051498894731929"/>
          <c:w val="0.66363987942549996"/>
          <c:h val="0.61527902196221529"/>
        </c:manualLayout>
      </c:layout>
      <c:pie3DChart>
        <c:varyColors val="1"/>
        <c:ser>
          <c:idx val="0"/>
          <c:order val="0"/>
          <c:tx>
            <c:strRef>
              <c:f>'Cité Hached et Henchir'!$H$1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3474608200482369"/>
                  <c:y val="0.11914675149244702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19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dLbl>
              <c:idx val="1"/>
              <c:layout>
                <c:manualLayout>
                  <c:x val="-0.22717356648014966"/>
                  <c:y val="-0.22167007243147269"/>
                </c:manualLayout>
              </c:layout>
              <c:tx>
                <c:rich>
                  <a:bodyPr/>
                  <a:lstStyle/>
                  <a:p>
                    <a:r>
                      <a:rPr sz="2000" smtClean="0"/>
                      <a:t>31%</a:t>
                    </a:r>
                    <a:endParaRPr sz="2000"/>
                  </a:p>
                </c:rich>
              </c:tx>
              <c:showVal val="1"/>
            </c:dLbl>
            <c:dLbl>
              <c:idx val="2"/>
              <c:layout>
                <c:manualLayout>
                  <c:x val="0.19573119964141991"/>
                  <c:y val="-8.9451915859293227E-2"/>
                </c:manualLayout>
              </c:layout>
              <c:tx>
                <c:rich>
                  <a:bodyPr/>
                  <a:lstStyle/>
                  <a:p>
                    <a:r>
                      <a:rPr sz="2000" smtClean="0"/>
                      <a:t>50%</a:t>
                    </a:r>
                    <a:endParaRPr sz="200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'Cité Hached et Henchir'!$G$2:$G$4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Hached et Henchir'!$H$2:$H$4</c:f>
              <c:numCache>
                <c:formatCode>0.00%</c:formatCode>
                <c:ptCount val="3"/>
                <c:pt idx="0">
                  <c:v>0.18430000000000021</c:v>
                </c:pt>
                <c:pt idx="1">
                  <c:v>0.31370000000000031</c:v>
                </c:pt>
                <c:pt idx="2">
                  <c:v>0.502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7821273468027263"/>
          <c:y val="0.37498180190169283"/>
          <c:w val="0.12831993603292838"/>
          <c:h val="0.2793926154043303"/>
        </c:manualLayout>
      </c:layout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6151"/>
        </c:manualLayout>
      </c:layout>
      <c:pie3DChart>
        <c:varyColors val="1"/>
        <c:ser>
          <c:idx val="0"/>
          <c:order val="0"/>
          <c:tx>
            <c:strRef>
              <c:f>'Cité Hached et Henchir'!$B$1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2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3446216097987754"/>
                  <c:y val="-0.19078412073490814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62%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15371686351706501"/>
                  <c:y val="6.6272236803732884E-2"/>
                </c:manualLayout>
              </c:layout>
              <c:showVal val="1"/>
            </c:dLbl>
            <c:delete val="1"/>
          </c:dLbls>
          <c:cat>
            <c:strRef>
              <c:f>'Cité Hached et Henchir'!$A$2:$A$3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Hached et Henchir'!$B$2:$B$3</c:f>
              <c:numCache>
                <c:formatCode>0%</c:formatCode>
                <c:ptCount val="2"/>
                <c:pt idx="0">
                  <c:v>0.62000000000000621</c:v>
                </c:pt>
                <c:pt idx="1">
                  <c:v>0.38000000000000334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9129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6355051206834468E-2"/>
          <c:y val="0.22235064740224159"/>
          <c:w val="0.72204647213216633"/>
          <c:h val="0.77217092235742668"/>
        </c:manualLayout>
      </c:layout>
      <c:pie3DChart>
        <c:varyColors val="1"/>
        <c:ser>
          <c:idx val="0"/>
          <c:order val="0"/>
          <c:tx>
            <c:strRef>
              <c:f>'Cité Hached et Henchir'!$B$1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4180639184807978"/>
                  <c:y val="-0.1406835435893094"/>
                </c:manualLayout>
              </c:layout>
              <c:tx>
                <c:rich>
                  <a:bodyPr/>
                  <a:lstStyle/>
                  <a:p>
                    <a:r>
                      <a:rPr>
                        <a:solidFill>
                          <a:schemeClr val="bg1"/>
                        </a:solidFill>
                      </a:rPr>
                      <a:t>64%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16735345581802274"/>
                  <c:y val="5.5933169644117063E-2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12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'Cité Hached et Henchir'!$A$2:$A$3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Hached et Henchir'!$B$2:$B$3</c:f>
              <c:numCache>
                <c:formatCode>0%</c:formatCode>
                <c:ptCount val="2"/>
                <c:pt idx="0">
                  <c:v>0.64000000000000701</c:v>
                </c:pt>
                <c:pt idx="1">
                  <c:v>0.36000000000000032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en-US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9933FF"/>
              </a:solidFill>
            </c:spPr>
          </c:dPt>
          <c:dPt>
            <c:idx val="1"/>
            <c:spPr>
              <a:solidFill>
                <a:srgbClr val="00B0F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1" dirty="0" smtClean="0"/>
                      <a:t>67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b="1" dirty="0" smtClean="0"/>
                      <a:t>14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dLbl>
              <c:idx val="2"/>
              <c:layout>
                <c:manualLayout>
                  <c:x val="-1.2475791791974684E-2"/>
                  <c:y val="-3.6363381851777385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/>
                      <a:t>19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lang="en-US" sz="2000" b="1"/>
                </a:pPr>
                <a:endParaRPr lang="en-US"/>
              </a:p>
            </c:txPr>
            <c:dLblPos val="ctr"/>
            <c:showVal val="1"/>
            <c:showLeaderLines val="1"/>
          </c:dLbls>
          <c:cat>
            <c:strRef>
              <c:f>Feuil1!$A$2:$A$5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45.6</c:v>
                </c:pt>
                <c:pt idx="1">
                  <c:v>44.25</c:v>
                </c:pt>
                <c:pt idx="2">
                  <c:v>10.15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egendEntry>
        <c:idx val="3"/>
        <c:delete val="1"/>
      </c:legendEntry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951"/>
        </c:manualLayout>
      </c:layout>
      <c:pie3DChart>
        <c:varyColors val="1"/>
        <c:ser>
          <c:idx val="0"/>
          <c:order val="0"/>
          <c:tx>
            <c:strRef>
              <c:f>'Centre ville'!$B$1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explosion val="17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5.9462160979877533E-2"/>
                  <c:y val="-0.24490026575751375"/>
                </c:manualLayout>
              </c:layout>
              <c:spPr/>
              <c:txPr>
                <a:bodyPr/>
                <a:lstStyle/>
                <a:p>
                  <a:pPr>
                    <a:defRPr lang="en-US" sz="20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Val val="1"/>
            </c:dLbl>
            <c:dLbl>
              <c:idx val="1"/>
              <c:layout>
                <c:manualLayout>
                  <c:x val="4.6237751531058614E-2"/>
                  <c:y val="8.5972503481392307E-2"/>
                </c:manualLayout>
              </c:layout>
              <c:showVal val="1"/>
            </c:dLbl>
            <c:delete val="1"/>
          </c:dLbls>
          <c:cat>
            <c:strRef>
              <c:f>'Centre ville'!$A$2:$A$3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'Centre ville'!$B$2:$B$3</c:f>
              <c:numCache>
                <c:formatCode>0%</c:formatCode>
                <c:ptCount val="2"/>
                <c:pt idx="0">
                  <c:v>0.93</c:v>
                </c:pt>
                <c:pt idx="1">
                  <c:v>7.0000000000000021E-2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en-US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E60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ar-TN" sz="2000" b="1" dirty="0" smtClean="0"/>
                      <a:t>35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dLbl>
              <c:idx val="1"/>
              <c:tx>
                <c:rich>
                  <a:bodyPr/>
                  <a:lstStyle/>
                  <a:p>
                    <a:pPr>
                      <a:defRPr lang="en-US" sz="2000" b="1">
                        <a:latin typeface="Times New Roman"/>
                        <a:cs typeface="Times New Roman"/>
                      </a:defRPr>
                    </a:pPr>
                    <a:r>
                      <a:rPr lang="en-US" sz="2000" b="1" dirty="0" smtClean="0"/>
                      <a:t>65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spPr/>
              <c:dLblPos val="ctr"/>
              <c:showVal val="1"/>
            </c:dLbl>
            <c:txPr>
              <a:bodyPr/>
              <a:lstStyle/>
              <a:p>
                <a:pPr>
                  <a:defRPr lang="en-US" sz="2000" b="1"/>
                </a:pPr>
                <a:endParaRPr lang="en-US"/>
              </a:p>
            </c:txPr>
            <c:dLblPos val="ctr"/>
            <c:showVal val="1"/>
            <c:showLeaderLines val="1"/>
          </c:dLbls>
          <c:cat>
            <c:strRef>
              <c:f>Feuil1!$A$2:$A$5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26</c:v>
                </c:pt>
                <c:pt idx="1">
                  <c:v>74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8916435486681349"/>
          <c:y val="0.45264925316723609"/>
          <c:w val="0.23139832208815103"/>
          <c:h val="0.20370727817011294"/>
        </c:manualLayout>
      </c:layout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6106"/>
        </c:manualLayout>
      </c:layout>
      <c:pie3DChart>
        <c:varyColors val="1"/>
        <c:ser>
          <c:idx val="0"/>
          <c:order val="0"/>
          <c:tx>
            <c:strRef>
              <c:f>'Cité Marsa'!$B$1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0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3446216097987754"/>
                  <c:y val="-0.227821157771945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70%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1537168635170649"/>
                  <c:y val="6.6272236803732884E-2"/>
                </c:manualLayout>
              </c:layout>
              <c:showVal val="1"/>
            </c:dLbl>
            <c:delete val="1"/>
          </c:dLbls>
          <c:cat>
            <c:strRef>
              <c:f>'Cité Marsa'!$A$2:$A$3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Marsa'!$B$2:$B$3</c:f>
              <c:numCache>
                <c:formatCode>0%</c:formatCode>
                <c:ptCount val="2"/>
                <c:pt idx="0">
                  <c:v>0.70000000000000062</c:v>
                </c:pt>
                <c:pt idx="1">
                  <c:v>0.30000000000000032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9108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7335443363697186E-2"/>
          <c:y val="0.17644832030404844"/>
          <c:w val="0.7547262106942596"/>
          <c:h val="0.76992295317923964"/>
        </c:manualLayout>
      </c:layout>
      <c:pie3DChart>
        <c:varyColors val="1"/>
        <c:ser>
          <c:idx val="0"/>
          <c:order val="0"/>
          <c:tx>
            <c:strRef>
              <c:f>'Cité Marsa'!$B$1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9932221707580669"/>
                  <c:y val="7.4646045588387475E-3"/>
                </c:manualLayout>
              </c:layout>
              <c:tx>
                <c:rich>
                  <a:bodyPr/>
                  <a:lstStyle/>
                  <a:p>
                    <a:r>
                      <a:rPr sz="2000" b="1">
                        <a:solidFill>
                          <a:schemeClr val="tx1"/>
                        </a:solidFill>
                      </a:rPr>
                      <a:t>48%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20003306571972621"/>
                  <c:y val="-6.3541143378582646E-2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'Cité Marsa'!$A$2:$A$3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Marsa'!$B$2:$B$3</c:f>
              <c:numCache>
                <c:formatCode>0%</c:formatCode>
                <c:ptCount val="2"/>
                <c:pt idx="0">
                  <c:v>0.48000000000000032</c:v>
                </c:pt>
                <c:pt idx="1">
                  <c:v>0.52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5.8259189682507255E-2"/>
          <c:y val="0.21783459075983724"/>
          <c:w val="0.7411823014508977"/>
          <c:h val="0.69654839170208327"/>
        </c:manualLayout>
      </c:layout>
      <c:pie3DChart>
        <c:varyColors val="1"/>
        <c:ser>
          <c:idx val="0"/>
          <c:order val="0"/>
          <c:tx>
            <c:strRef>
              <c:f>'Cité Plage'!$B$1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2"/>
          <c:dPt>
            <c:idx val="0"/>
            <c:spPr>
              <a:solidFill>
                <a:srgbClr val="3CDB03"/>
              </a:solidFill>
            </c:spPr>
          </c:dPt>
          <c:dPt>
            <c:idx val="1"/>
            <c:explosion val="11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13209960430073145"/>
                  <c:y val="0.1509026016099452"/>
                </c:manualLayout>
              </c:layout>
              <c:showVal val="1"/>
            </c:dLbl>
            <c:dLbl>
              <c:idx val="1"/>
              <c:layout>
                <c:manualLayout>
                  <c:x val="0.15256485071345779"/>
                  <c:y val="-0.29465862792255704"/>
                </c:manualLayout>
              </c:layout>
              <c:tx>
                <c:rich>
                  <a:bodyPr/>
                  <a:lstStyle/>
                  <a:p>
                    <a:r>
                      <a:rPr sz="2000">
                        <a:solidFill>
                          <a:schemeClr val="tx1"/>
                        </a:solidFill>
                      </a:rPr>
                      <a:t>85%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'Cité Plage'!$A$2:$A$3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Plage'!$B$2:$B$3</c:f>
              <c:numCache>
                <c:formatCode>0%</c:formatCode>
                <c:ptCount val="2"/>
                <c:pt idx="0">
                  <c:v>0.15000000000000024</c:v>
                </c:pt>
                <c:pt idx="1">
                  <c:v>0.85000000000000064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65826521123216E-2"/>
          <c:y val="0.24051498894731937"/>
          <c:w val="0.75409213357401272"/>
          <c:h val="0.70283265819571383"/>
        </c:manualLayout>
      </c:layout>
      <c:pie3DChart>
        <c:varyColors val="1"/>
        <c:ser>
          <c:idx val="0"/>
          <c:order val="0"/>
          <c:tx>
            <c:strRef>
              <c:f>'Cité Plage'!$H$1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29152998919559053"/>
                  <c:y val="-0.16926563221714291"/>
                </c:manualLayout>
              </c:layout>
              <c:showVal val="1"/>
            </c:dLbl>
            <c:dLbl>
              <c:idx val="1"/>
              <c:layout>
                <c:manualLayout>
                  <c:x val="-0.10319391420140762"/>
                  <c:y val="0.12854447250252413"/>
                </c:manualLayout>
              </c:layout>
              <c:showVal val="1"/>
            </c:dLbl>
            <c:dLbl>
              <c:idx val="2"/>
              <c:layout>
                <c:manualLayout>
                  <c:x val="0.20815235958118491"/>
                  <c:y val="-0.32287258654691642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'Cité Plage'!$G$2:$G$4</c:f>
              <c:strCache>
                <c:ptCount val="3"/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Plage'!$H$2:$H$4</c:f>
              <c:numCache>
                <c:formatCode>0%</c:formatCode>
                <c:ptCount val="3"/>
                <c:pt idx="1">
                  <c:v>0.16</c:v>
                </c:pt>
                <c:pt idx="2">
                  <c:v>0.84000000000000064</c:v>
                </c:pt>
              </c:numCache>
            </c:numRef>
          </c:val>
        </c:ser>
      </c:pie3DChart>
    </c:plotArea>
    <c:legend>
      <c:legendPos val="r"/>
      <c:legendEntry>
        <c:idx val="0"/>
        <c:delete val="1"/>
      </c:legendEntry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6184"/>
        </c:manualLayout>
      </c:layout>
      <c:pie3DChart>
        <c:varyColors val="1"/>
        <c:ser>
          <c:idx val="0"/>
          <c:order val="0"/>
          <c:tx>
            <c:strRef>
              <c:f>'Cité Plage'!$B$1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1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3168438320209991"/>
                  <c:y val="-0.13985819480898221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57%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18149475065617099"/>
                  <c:y val="5.2383347914844891E-2"/>
                </c:manualLayout>
              </c:layout>
              <c:showVal val="1"/>
            </c:dLbl>
            <c:delete val="1"/>
          </c:dLbls>
          <c:cat>
            <c:strRef>
              <c:f>'Cité Plage'!$A$2:$A$3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Plage'!$B$2:$B$3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0.43000000000000038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5973571488563479"/>
          <c:y val="8.8123967636273268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'Cité Plage'!$B$1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1.9668313519633621E-3"/>
                  <c:y val="-0.34222861927205989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</c:dLbls>
          <c:cat>
            <c:strRef>
              <c:f>'Cité Plage'!$A$2:$A$3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Plage'!$B$2:$B$3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</c:pie3DChart>
    </c:plotArea>
    <c:legend>
      <c:legendPos val="r"/>
      <c:legendEntry>
        <c:idx val="0"/>
        <c:delete val="1"/>
      </c:legendEntry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7650052626670392E-2"/>
          <c:y val="0.12267375301054879"/>
          <c:w val="0.81563238605326616"/>
          <c:h val="0.76381523044364641"/>
        </c:manualLayout>
      </c:layout>
      <c:pie3DChart>
        <c:varyColors val="1"/>
        <c:ser>
          <c:idx val="0"/>
          <c:order val="0"/>
          <c:tx>
            <c:strRef>
              <c:f>'Cité Borj khadija'!$B$1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spPr>
              <a:solidFill>
                <a:srgbClr val="3CDB03"/>
              </a:solidFill>
            </c:spPr>
          </c:dPt>
          <c:dPt>
            <c:idx val="1"/>
            <c:explosion val="0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5.7649519698362371E-2"/>
                  <c:y val="0.11423389548477036"/>
                </c:manualLayout>
              </c:layout>
              <c:showVal val="1"/>
            </c:dLbl>
            <c:dLbl>
              <c:idx val="1"/>
              <c:layout>
                <c:manualLayout>
                  <c:x val="7.5656367827118279E-2"/>
                  <c:y val="-0.31889657231912205"/>
                </c:manualLayout>
              </c:layout>
              <c:tx>
                <c:rich>
                  <a:bodyPr/>
                  <a:lstStyle/>
                  <a:p>
                    <a:r>
                      <a:rPr sz="2000" b="1">
                        <a:solidFill>
                          <a:schemeClr val="tx1"/>
                        </a:solidFill>
                      </a:rPr>
                      <a:t>95%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'Cité Borj khadija'!$A$2:$A$3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Borj khadija'!$B$2:$B$3</c:f>
              <c:numCache>
                <c:formatCode>0%</c:formatCode>
                <c:ptCount val="2"/>
                <c:pt idx="0">
                  <c:v>0.05</c:v>
                </c:pt>
                <c:pt idx="1">
                  <c:v>0.95000000000000062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82047563851473682"/>
          <c:y val="0.32590914215539762"/>
          <c:w val="0.15583569820269941"/>
          <c:h val="0.17376852201455337"/>
        </c:manualLayout>
      </c:layout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65826521123216E-2"/>
          <c:y val="0.24051498894731937"/>
          <c:w val="0.75409213357401272"/>
          <c:h val="0.70283265819571383"/>
        </c:manualLayout>
      </c:layout>
      <c:pie3DChart>
        <c:varyColors val="1"/>
        <c:ser>
          <c:idx val="0"/>
          <c:order val="0"/>
          <c:tx>
            <c:strRef>
              <c:f>'Cité Borj khadija'!$H$1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1062571830604052"/>
                  <c:y val="0.12016706158398709"/>
                </c:manualLayout>
              </c:layout>
              <c:showVal val="1"/>
            </c:dLbl>
            <c:dLbl>
              <c:idx val="1"/>
              <c:layout>
                <c:manualLayout>
                  <c:x val="-0.25696274625388782"/>
                  <c:y val="-0.20621943074320914"/>
                </c:manualLayout>
              </c:layout>
              <c:showVal val="1"/>
            </c:dLbl>
            <c:dLbl>
              <c:idx val="2"/>
              <c:layout>
                <c:manualLayout>
                  <c:x val="0.18414571407069094"/>
                  <c:y val="2.3996752526544891E-2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'Cité Borj khadija'!$G$2:$G$4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Borj khadija'!$H$2:$H$4</c:f>
              <c:numCache>
                <c:formatCode>0%</c:formatCode>
                <c:ptCount val="3"/>
                <c:pt idx="0">
                  <c:v>0.12000000000000002</c:v>
                </c:pt>
                <c:pt idx="1">
                  <c:v>0.4</c:v>
                </c:pt>
                <c:pt idx="2">
                  <c:v>0.48000000000000032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85057453799909366"/>
          <c:y val="0.42648394086257196"/>
          <c:w val="0.12831993603292838"/>
          <c:h val="0.2793926154043303"/>
        </c:manualLayout>
      </c:layout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6206"/>
        </c:manualLayout>
      </c:layout>
      <c:pie3DChart>
        <c:varyColors val="1"/>
        <c:ser>
          <c:idx val="0"/>
          <c:order val="0"/>
          <c:tx>
            <c:strRef>
              <c:f>'Cité Borj Khadija'!$B$1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1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2335104986876642"/>
                  <c:y val="2.6808471857684455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41%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22038363954505688"/>
                  <c:y val="-0.10039442986293402"/>
                </c:manualLayout>
              </c:layout>
              <c:showVal val="1"/>
            </c:dLbl>
            <c:delete val="1"/>
          </c:dLbls>
          <c:cat>
            <c:strRef>
              <c:f>'Cité Borj Khadija'!$A$2:$A$3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Borj Khadija'!$B$2:$B$3</c:f>
              <c:numCache>
                <c:formatCode>0%</c:formatCode>
                <c:ptCount val="2"/>
                <c:pt idx="0">
                  <c:v>0.41000000000000031</c:v>
                </c:pt>
                <c:pt idx="1">
                  <c:v>0.59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9004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7335443363697186E-2"/>
          <c:y val="0.19556421038768004"/>
          <c:w val="0.73511836755699655"/>
          <c:h val="0.75080706309560763"/>
        </c:manualLayout>
      </c:layout>
      <c:pie3DChart>
        <c:varyColors val="1"/>
        <c:ser>
          <c:idx val="0"/>
          <c:order val="0"/>
          <c:tx>
            <c:strRef>
              <c:f>'Centre ville'!$B$1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3723058514744743"/>
                  <c:y val="-0.21236813140293312"/>
                </c:manualLayout>
              </c:layout>
              <c:spPr/>
              <c:txPr>
                <a:bodyPr/>
                <a:lstStyle/>
                <a:p>
                  <a:pPr>
                    <a:defRPr lang="fr-FR" sz="20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Val val="1"/>
            </c:dLbl>
            <c:dLbl>
              <c:idx val="1"/>
              <c:layout>
                <c:manualLayout>
                  <c:x val="0.11305857857906138"/>
                  <c:y val="7.110235219442837E-2"/>
                </c:manualLayout>
              </c:layout>
              <c:tx>
                <c:rich>
                  <a:bodyPr/>
                  <a:lstStyle/>
                  <a:p>
                    <a:r>
                      <a:rPr sz="2000" smtClean="0"/>
                      <a:t>12%</a:t>
                    </a:r>
                    <a:endParaRPr sz="200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</c:dLbls>
          <c:cat>
            <c:strRef>
              <c:f>'Centre ville'!$A$2:$A$3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'Centre ville'!$B$2:$B$3</c:f>
              <c:numCache>
                <c:formatCode>0%</c:formatCode>
                <c:ptCount val="2"/>
                <c:pt idx="0">
                  <c:v>0.88</c:v>
                </c:pt>
                <c:pt idx="1">
                  <c:v>0.18000000000000024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0.26586588441150744"/>
          <c:y val="5.2568697729989164E-2"/>
        </c:manualLayout>
      </c:layout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11560032215282465"/>
          <c:w val="0.73511836755699655"/>
          <c:h val="0.78409640625111965"/>
        </c:manualLayout>
      </c:layout>
      <c:pie3DChart>
        <c:varyColors val="1"/>
        <c:ser>
          <c:idx val="0"/>
          <c:order val="0"/>
          <c:tx>
            <c:strRef>
              <c:f>'Cité Borj Khadija'!$B$1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-1.3011425042458215E-3"/>
                  <c:y val="-0.34222861927205989"/>
                </c:manualLayout>
              </c:layout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</c:dLbls>
          <c:cat>
            <c:strRef>
              <c:f>'Cité Borj Khadija'!$A$2:$A$3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Borj Khadija'!$B$2:$B$3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</c:pie3DChart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7480239275082363"/>
          <c:y val="0.46613358664563254"/>
          <c:w val="0.1659387627499837"/>
          <c:h val="7.4760875750447514E-2"/>
        </c:manualLayout>
      </c:layout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0.34166174275521949"/>
          <c:y val="0.76580660583572202"/>
        </c:manualLayout>
      </c:layout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5.2938801551879362E-2"/>
          <c:y val="0.17671473247884376"/>
          <c:w val="0.67893469640956039"/>
          <c:h val="0.76767589755076526"/>
        </c:manualLayout>
      </c:layout>
      <c:pie3DChart>
        <c:varyColors val="1"/>
        <c:ser>
          <c:idx val="0"/>
          <c:order val="0"/>
          <c:tx>
            <c:strRef>
              <c:f>'récap ttes les zones'!$B$1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spPr>
              <a:solidFill>
                <a:srgbClr val="3CDB03"/>
              </a:solidFill>
            </c:spPr>
          </c:dPt>
          <c:dPt>
            <c:idx val="1"/>
            <c:explosion val="0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21869644785835693"/>
                  <c:y val="9.9347398963850163E-3"/>
                </c:manualLayout>
              </c:layout>
              <c:tx>
                <c:rich>
                  <a:bodyPr/>
                  <a:lstStyle/>
                  <a:p>
                    <a:r>
                      <a:rPr lang="ar-TN" sz="1800" dirty="0" smtClean="0">
                        <a:solidFill>
                          <a:schemeClr val="tx1"/>
                        </a:solidFill>
                      </a:rPr>
                      <a:t>44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0.20972547413215267"/>
                  <c:y val="-8.4177350128244746E-2"/>
                </c:manualLayout>
              </c:layout>
              <c:tx>
                <c:rich>
                  <a:bodyPr/>
                  <a:lstStyle/>
                  <a:p>
                    <a:r>
                      <a:rPr lang="ar-TN" sz="1800" dirty="0" smtClean="0">
                        <a:solidFill>
                          <a:schemeClr val="tx1"/>
                        </a:solidFill>
                      </a:rPr>
                      <a:t>56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18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'récap ttes les zones'!$A$2:$A$3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'récap ttes les zones'!$B$2:$B$3</c:f>
              <c:numCache>
                <c:formatCode>0%</c:formatCode>
                <c:ptCount val="2"/>
                <c:pt idx="0">
                  <c:v>0.43000000000000038</c:v>
                </c:pt>
                <c:pt idx="1">
                  <c:v>0.56999999999999995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7.9018791741713085E-2"/>
          <c:y val="0.7408830752289417"/>
        </c:manualLayout>
      </c:layout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1087976387116247E-4"/>
          <c:y val="0.16993208056516215"/>
          <c:w val="0.64132684485647895"/>
          <c:h val="0.76845095204479896"/>
        </c:manualLayout>
      </c:layout>
      <c:pie3DChart>
        <c:varyColors val="1"/>
        <c:ser>
          <c:idx val="0"/>
          <c:order val="0"/>
          <c:tx>
            <c:strRef>
              <c:f>'Général ttes les zones'!$B$1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6686038554022062"/>
                  <c:y val="1.3125959681014421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>
                        <a:solidFill>
                          <a:schemeClr val="tx1"/>
                        </a:solidFill>
                      </a:rPr>
                      <a:t>4</a:t>
                    </a:r>
                    <a:r>
                      <a:rPr lang="ar-TN" sz="1800" b="1" dirty="0" smtClean="0">
                        <a:solidFill>
                          <a:schemeClr val="tx1"/>
                        </a:solidFill>
                      </a:rPr>
                      <a:t>1</a:t>
                    </a:r>
                    <a:r>
                      <a:rPr lang="en-US" sz="1800" b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b="1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5.6533870862379487E-2"/>
                  <c:y val="-7.2878687705530784E-2"/>
                </c:manualLayout>
              </c:layout>
              <c:tx>
                <c:rich>
                  <a:bodyPr/>
                  <a:lstStyle/>
                  <a:p>
                    <a:r>
                      <a:rPr lang="ar-TN" sz="1800" b="1" dirty="0" smtClean="0">
                        <a:solidFill>
                          <a:schemeClr val="tx1"/>
                        </a:solidFill>
                      </a:rPr>
                      <a:t>59</a:t>
                    </a:r>
                    <a:r>
                      <a:rPr lang="en-US" sz="1800" b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b="1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18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'Général ttes les zones'!$A$2:$A$3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'Général ttes les zones'!$B$2:$B$3</c:f>
              <c:numCache>
                <c:formatCode>0%</c:formatCode>
                <c:ptCount val="2"/>
                <c:pt idx="0">
                  <c:v>0.42000000000000032</c:v>
                </c:pt>
                <c:pt idx="1">
                  <c:v>0.58000000000000007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0.16650840977879824"/>
          <c:y val="0.68831427072139251"/>
        </c:manualLayout>
      </c:layout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555555555555582E-2"/>
          <c:y val="0.1791666666666667"/>
          <c:w val="0.66985769643114124"/>
          <c:h val="0.65886702007730014"/>
        </c:manualLayout>
      </c:layout>
      <c:pie3DChart>
        <c:varyColors val="1"/>
        <c:ser>
          <c:idx val="0"/>
          <c:order val="0"/>
          <c:tx>
            <c:strRef>
              <c:f>'Récap ttes les zones'!$B$1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1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3631408431864773"/>
                  <c:y val="-0.16322060872580205"/>
                </c:manualLayout>
              </c:layout>
              <c:tx>
                <c:rich>
                  <a:bodyPr/>
                  <a:lstStyle/>
                  <a:p>
                    <a:pPr>
                      <a:defRPr lang="fr-FR" sz="1800" b="1">
                        <a:solidFill>
                          <a:schemeClr val="tx1"/>
                        </a:solidFill>
                      </a:defRPr>
                    </a:pP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6</a:t>
                    </a:r>
                    <a:r>
                      <a:rPr lang="ar-TN" sz="1800" dirty="0" smtClean="0">
                        <a:solidFill>
                          <a:schemeClr val="tx1"/>
                        </a:solidFill>
                      </a:rPr>
                      <a:t>4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0.11235927968619254"/>
                  <c:y val="2.0546057151225351E-2"/>
                </c:manualLayout>
              </c:layout>
              <c:tx>
                <c:rich>
                  <a:bodyPr/>
                  <a:lstStyle/>
                  <a:p>
                    <a:pPr>
                      <a:defRPr lang="fr-FR" sz="1800" b="1">
                        <a:solidFill>
                          <a:schemeClr val="tx1"/>
                        </a:solidFill>
                      </a:defRPr>
                    </a:pP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3</a:t>
                    </a:r>
                    <a:r>
                      <a:rPr lang="ar-TN" sz="1800" dirty="0" smtClean="0">
                        <a:solidFill>
                          <a:schemeClr val="tx1"/>
                        </a:solidFill>
                      </a:rPr>
                      <a:t>6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Val val="1"/>
            </c:dLbl>
            <c:delete val="1"/>
          </c:dLbls>
          <c:cat>
            <c:strRef>
              <c:f>'Récap ttes les zones'!$A$2:$A$3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'Récap ttes les zones'!$B$2:$B$3</c:f>
              <c:numCache>
                <c:formatCode>0%</c:formatCode>
                <c:ptCount val="2"/>
                <c:pt idx="0">
                  <c:v>0.65000000000000591</c:v>
                </c:pt>
                <c:pt idx="1">
                  <c:v>0.35000000000000031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en-US"/>
            </a:pPr>
            <a:r>
              <a:rPr lang="ar-TN"/>
              <a:t>منطقة الشعابنة والسعفات وأولاد إبراهيم بوبكر </a:t>
            </a:r>
          </a:p>
          <a:p>
            <a:pPr>
              <a:defRPr lang="en-US"/>
            </a:pPr>
            <a:r>
              <a:rPr lang="ar-TN"/>
              <a:t>وأولاد سلامة بن محمود</a:t>
            </a:r>
          </a:p>
        </c:rich>
      </c:tx>
    </c:title>
    <c:view3D>
      <c:rotX val="75"/>
      <c:perspective val="30"/>
    </c:view3D>
    <c:plotArea>
      <c:layout>
        <c:manualLayout>
          <c:layoutTarget val="inner"/>
          <c:xMode val="edge"/>
          <c:yMode val="edge"/>
          <c:x val="8.6812540744621705E-2"/>
          <c:y val="0.42376816260253647"/>
          <c:w val="0.50850421077751051"/>
          <c:h val="0.49139351341471987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منطقة الشعابنة و السعفات و أولاد إبراهيم بوبكر و أولاد سلامة بن محمود</c:v>
                </c:pt>
              </c:strCache>
            </c:strRef>
          </c:tx>
          <c:explosion val="25"/>
          <c:dPt>
            <c:idx val="0"/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4867027559055118"/>
                  <c:y val="-8.517416522096668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64</a:t>
                    </a: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3521719160105053"/>
                  <c:y val="4.832658405176344E-2"/>
                </c:manualLayout>
              </c:layout>
              <c:tx>
                <c:rich>
                  <a:bodyPr/>
                  <a:lstStyle/>
                  <a:p>
                    <a:pPr>
                      <a:defRPr lang="en-US" b="1">
                        <a:latin typeface="Times New Roman"/>
                        <a:cs typeface="Times New Roman"/>
                      </a:defRPr>
                    </a:pPr>
                    <a:r>
                      <a:rPr lang="en-US" b="1" dirty="0" smtClean="0">
                        <a:latin typeface="Times New Roman"/>
                        <a:cs typeface="Times New Roman"/>
                      </a:rPr>
                      <a:t>36</a:t>
                    </a: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b="1" dirty="0">
                      <a:latin typeface="Times New Roman"/>
                      <a:cs typeface="Times New Roman"/>
                    </a:endParaRPr>
                  </a:p>
                </c:rich>
              </c:tx>
              <c:spPr/>
              <c:showVal val="1"/>
            </c:dLbl>
            <c:delete val="1"/>
          </c:dLbls>
          <c:cat>
            <c:strRef>
              <c:f>Feuil1!$A$2:$A$3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64</c:v>
                </c:pt>
                <c:pt idx="1">
                  <c:v>36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en-US"/>
            </a:pPr>
            <a:r>
              <a:rPr lang="ar-TN" dirty="0" smtClean="0"/>
              <a:t>منطقة الغضابنة</a:t>
            </a:r>
          </a:p>
          <a:p>
            <a:pPr>
              <a:defRPr lang="en-US"/>
            </a:pPr>
            <a:r>
              <a:rPr lang="ar-TN" dirty="0" smtClean="0"/>
              <a:t> و </a:t>
            </a:r>
            <a:r>
              <a:rPr lang="ar-TN" dirty="0" err="1" smtClean="0"/>
              <a:t>السكامنة</a:t>
            </a:r>
            <a:endParaRPr lang="ar-TN" dirty="0"/>
          </a:p>
        </c:rich>
      </c:tx>
      <c:layout>
        <c:manualLayout>
          <c:xMode val="edge"/>
          <c:yMode val="edge"/>
          <c:x val="0.26336656894623373"/>
          <c:y val="0.11069104915886969"/>
        </c:manualLayout>
      </c:layout>
    </c:title>
    <c:view3D>
      <c:rotX val="75"/>
      <c:perspective val="30"/>
    </c:view3D>
    <c:plotArea>
      <c:layout>
        <c:manualLayout>
          <c:layoutTarget val="inner"/>
          <c:xMode val="edge"/>
          <c:yMode val="edge"/>
          <c:x val="8.6812540744621705E-2"/>
          <c:y val="0.42376816260253647"/>
          <c:w val="0.50850421077751051"/>
          <c:h val="0.49139351341471987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منطقة الغضابنة و السكامنة</c:v>
                </c:pt>
              </c:strCache>
            </c:strRef>
          </c:tx>
          <c:explosion val="25"/>
          <c:dPt>
            <c:idx val="0"/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4867027559055118"/>
                  <c:y val="-8.5174165220966727E-2"/>
                </c:manualLayout>
              </c:layout>
              <c:tx>
                <c:rich>
                  <a:bodyPr/>
                  <a:lstStyle/>
                  <a:p>
                    <a:r>
                      <a:rPr lang="ar-TN" b="1" dirty="0" smtClean="0"/>
                      <a:t>75</a:t>
                    </a: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2251849422542888"/>
                  <c:y val="7.8514843587816213E-2"/>
                </c:manualLayout>
              </c:layout>
              <c:tx>
                <c:rich>
                  <a:bodyPr/>
                  <a:lstStyle/>
                  <a:p>
                    <a:pPr>
                      <a:defRPr lang="en-US" b="1">
                        <a:latin typeface="Times New Roman"/>
                        <a:cs typeface="Times New Roman"/>
                      </a:defRPr>
                    </a:pP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25٪</a:t>
                    </a:r>
                    <a:endParaRPr lang="en-US" b="1" dirty="0">
                      <a:latin typeface="Times New Roman"/>
                      <a:cs typeface="Times New Roman"/>
                    </a:endParaRPr>
                  </a:p>
                </c:rich>
              </c:tx>
              <c:spPr/>
              <c:showVal val="1"/>
            </c:dLbl>
            <c:delete val="1"/>
          </c:dLbls>
          <c:cat>
            <c:strRef>
              <c:f>Feuil1!$A$2:$A$3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en-US"/>
            </a:pPr>
            <a:r>
              <a:rPr lang="ar-TN" dirty="0" smtClean="0"/>
              <a:t>منطقة الخمارة </a:t>
            </a:r>
            <a:r>
              <a:rPr lang="ar-TN" dirty="0" err="1" smtClean="0"/>
              <a:t>و</a:t>
            </a:r>
            <a:r>
              <a:rPr lang="ar-TN" dirty="0" smtClean="0"/>
              <a:t> جنان الجلاصي </a:t>
            </a:r>
            <a:r>
              <a:rPr lang="ar-TN" dirty="0" err="1" smtClean="0"/>
              <a:t>و</a:t>
            </a:r>
            <a:r>
              <a:rPr lang="ar-TN" dirty="0" smtClean="0"/>
              <a:t> المحامدة</a:t>
            </a:r>
            <a:endParaRPr lang="ar-TN" dirty="0"/>
          </a:p>
        </c:rich>
      </c:tx>
      <c:layout>
        <c:manualLayout>
          <c:xMode val="edge"/>
          <c:yMode val="edge"/>
          <c:x val="0.19140940062578404"/>
          <c:y val="7.379403277257969E-2"/>
        </c:manualLayout>
      </c:layout>
    </c:title>
    <c:view3D>
      <c:rotX val="75"/>
      <c:perspective val="30"/>
    </c:view3D>
    <c:plotArea>
      <c:layout>
        <c:manualLayout>
          <c:layoutTarget val="inner"/>
          <c:xMode val="edge"/>
          <c:yMode val="edge"/>
          <c:x val="8.6812540744621705E-2"/>
          <c:y val="0.42376816260253647"/>
          <c:w val="0.50850421077751051"/>
          <c:h val="0.49139351341471987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منطقة الغضابنة و السكامنة</c:v>
                </c:pt>
              </c:strCache>
            </c:strRef>
          </c:tx>
          <c:explosion val="25"/>
          <c:dPt>
            <c:idx val="0"/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4867027559055118"/>
                  <c:y val="-8.5174165220966727E-2"/>
                </c:manualLayout>
              </c:layout>
              <c:tx>
                <c:rich>
                  <a:bodyPr/>
                  <a:lstStyle/>
                  <a:p>
                    <a:r>
                      <a:rPr lang="ar-TN" b="1" dirty="0" smtClean="0"/>
                      <a:t>70</a:t>
                    </a: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2251849422542888"/>
                  <c:y val="7.8514843587816213E-2"/>
                </c:manualLayout>
              </c:layout>
              <c:tx>
                <c:rich>
                  <a:bodyPr/>
                  <a:lstStyle/>
                  <a:p>
                    <a:pPr>
                      <a:defRPr lang="en-US" b="1">
                        <a:latin typeface="Times New Roman"/>
                        <a:cs typeface="Times New Roman"/>
                      </a:defRPr>
                    </a:pP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30٪</a:t>
                    </a:r>
                    <a:endParaRPr lang="en-US" b="1" dirty="0">
                      <a:latin typeface="Times New Roman"/>
                      <a:cs typeface="Times New Roman"/>
                    </a:endParaRPr>
                  </a:p>
                </c:rich>
              </c:tx>
              <c:spPr/>
              <c:showVal val="1"/>
            </c:dLbl>
            <c:delete val="1"/>
          </c:dLbls>
          <c:cat>
            <c:strRef>
              <c:f>Feuil1!$A$2:$A$3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65826521123216E-2"/>
          <c:y val="0.24051498894731904"/>
          <c:w val="0.75409213357401128"/>
          <c:h val="0.70283265819571383"/>
        </c:manualLayout>
      </c:layout>
      <c:pie3DChart>
        <c:varyColors val="1"/>
        <c:ser>
          <c:idx val="0"/>
          <c:order val="0"/>
          <c:tx>
            <c:strRef>
              <c:f>'sidi salem'!$H$1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spPr>
              <a:solidFill>
                <a:srgbClr val="FC56E8"/>
              </a:solidFill>
            </c:spPr>
          </c:dPt>
          <c:dPt>
            <c:idx val="1"/>
            <c:spPr>
              <a:solidFill>
                <a:srgbClr val="16EEE9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6188187695312167"/>
                  <c:y val="6.2494398635477184E-2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30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dLbl>
              <c:idx val="1"/>
              <c:layout>
                <c:manualLayout>
                  <c:x val="0.22544915716779887"/>
                  <c:y val="-0.25772156970408988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66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Val val="1"/>
            </c:dLbl>
            <c:dLbl>
              <c:idx val="2"/>
              <c:layout>
                <c:manualLayout>
                  <c:x val="4.6291094804884463E-2"/>
                  <c:y val="0.11087411461687058"/>
                </c:manualLayout>
              </c:layout>
              <c:tx>
                <c:rich>
                  <a:bodyPr/>
                  <a:lstStyle/>
                  <a:p>
                    <a:r>
                      <a:rPr sz="2000" smtClean="0"/>
                      <a:t>4 %</a:t>
                    </a:r>
                    <a:endParaRPr sz="200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/>
                </a:pPr>
                <a:endParaRPr lang="en-US"/>
              </a:p>
            </c:txPr>
            <c:showVal val="1"/>
            <c:showLeaderLines val="1"/>
          </c:dLbls>
          <c:cat>
            <c:strRef>
              <c:f>'sidi salem'!$G$2:$G$4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'sidi salem'!$H$2:$H$4</c:f>
              <c:numCache>
                <c:formatCode>0.00%</c:formatCode>
                <c:ptCount val="3"/>
                <c:pt idx="0">
                  <c:v>0.29840000000000311</c:v>
                </c:pt>
                <c:pt idx="1">
                  <c:v>0.65890000000000803</c:v>
                </c:pt>
                <c:pt idx="2">
                  <c:v>4.2700000000000113E-2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en-US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smtClean="0"/>
                      <a:t>51</a:t>
                    </a:r>
                    <a:r>
                      <a:rPr lang="ar-TN" sz="200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/>
                  </a:p>
                </c:rich>
              </c:tx>
              <c:dLblPos val="ctr"/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smtClean="0"/>
                      <a:t>49</a:t>
                    </a:r>
                    <a:r>
                      <a:rPr lang="ar-TN" sz="200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/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lang="en-US" sz="2000"/>
                </a:pPr>
                <a:endParaRPr lang="en-US"/>
              </a:p>
            </c:txPr>
            <c:dLblPos val="ctr"/>
            <c:showVal val="1"/>
            <c:showLeaderLines val="1"/>
          </c:dLbls>
          <c:cat>
            <c:strRef>
              <c:f>Feuil1!$A$2:$A$5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51</c:v>
                </c:pt>
                <c:pt idx="1">
                  <c:v>49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0.15097086429874268"/>
          <c:y val="0.1109244284652576"/>
        </c:manualLayout>
      </c:layout>
      <c:txPr>
        <a:bodyPr/>
        <a:lstStyle/>
        <a:p>
          <a:pPr>
            <a:defRPr lang="en-US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11373128497653019"/>
          <c:w val="0.61773872263956253"/>
          <c:h val="0.81231909604663322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التنوير العمومي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1" smtClean="0"/>
                      <a:t>51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/>
                  </a:p>
                </c:rich>
              </c:tx>
              <c:dLblPos val="ctr"/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b="1" smtClean="0"/>
                      <a:t>49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/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lang="en-US" sz="2000" b="1"/>
                </a:pPr>
                <a:endParaRPr lang="en-US"/>
              </a:p>
            </c:txPr>
            <c:dLblPos val="ctr"/>
            <c:showVal val="1"/>
            <c:showLeaderLines val="1"/>
          </c:dLbls>
          <c:cat>
            <c:strRef>
              <c:f>Feuil1!$A$2:$A$5</c:f>
              <c:strCache>
                <c:ptCount val="2"/>
                <c:pt idx="0">
                  <c:v>مجهز </c:v>
                </c:pt>
                <c:pt idx="1">
                  <c:v>غير مجهز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51</c:v>
                </c:pt>
                <c:pt idx="1">
                  <c:v>49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0.12070321971737022"/>
          <c:y val="0.12187500000000002"/>
        </c:manualLayout>
      </c:layout>
      <c:txPr>
        <a:bodyPr/>
        <a:lstStyle/>
        <a:p>
          <a:pPr>
            <a:defRPr lang="en-US"/>
          </a:pPr>
          <a:endParaRPr lang="en-US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الربط بشبكة التطهير</c:v>
                </c:pt>
              </c:strCache>
            </c:strRef>
          </c:tx>
          <c:explosion val="25"/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1" smtClean="0"/>
                      <a:t>23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b="1" smtClean="0"/>
                      <a:t>77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lang="en-US" sz="2000" b="1"/>
                </a:pPr>
                <a:endParaRPr lang="en-US"/>
              </a:p>
            </c:txPr>
            <c:dLblPos val="ctr"/>
            <c:showVal val="1"/>
            <c:showLeaderLines val="1"/>
          </c:dLbls>
          <c:cat>
            <c:strRef>
              <c:f>Feuil1!$A$2:$A$5</c:f>
              <c:strCache>
                <c:ptCount val="2"/>
                <c:pt idx="0">
                  <c:v>مجهز</c:v>
                </c:pt>
                <c:pt idx="1">
                  <c:v>غير مجهز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23</c:v>
                </c:pt>
                <c:pt idx="1">
                  <c:v>77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Pr>
        <a:bodyPr/>
        <a:lstStyle/>
        <a:p>
          <a:pPr>
            <a:defRPr lang="fr-FR"/>
          </a:pPr>
          <a:endParaRPr lang="en-US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8682966034261262E-2"/>
          <c:y val="0.18544430672909507"/>
          <c:w val="0.75796388097110168"/>
          <c:h val="0.80330125566481136"/>
        </c:manualLayout>
      </c:layout>
      <c:pie3DChart>
        <c:varyColors val="1"/>
        <c:ser>
          <c:idx val="0"/>
          <c:order val="0"/>
          <c:tx>
            <c:strRef>
              <c:f>'cité charguia'!$B$1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5"/>
          <c:dPt>
            <c:idx val="0"/>
            <c:spPr>
              <a:solidFill>
                <a:srgbClr val="3CDB03"/>
              </a:solidFill>
            </c:spPr>
          </c:dPt>
          <c:dPt>
            <c:idx val="1"/>
            <c:explosion val="19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20316572738052413"/>
                  <c:y val="-0.19498303297861827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>
                        <a:solidFill>
                          <a:schemeClr val="tx1"/>
                        </a:solidFill>
                      </a:rPr>
                      <a:t>74</a:t>
                    </a:r>
                    <a:r>
                      <a:rPr sz="2000" smtClean="0">
                        <a:solidFill>
                          <a:schemeClr val="tx1"/>
                        </a:solidFill>
                      </a:rPr>
                      <a:t>%</a:t>
                    </a:r>
                    <a:endParaRPr sz="200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ar-TN" sz="2000" dirty="0" smtClean="0">
                        <a:solidFill>
                          <a:schemeClr val="tx1"/>
                        </a:solidFill>
                      </a:rPr>
                      <a:t>26</a:t>
                    </a:r>
                    <a:r>
                      <a:rPr sz="2000" smtClean="0">
                        <a:solidFill>
                          <a:schemeClr val="tx1"/>
                        </a:solidFill>
                      </a:rPr>
                      <a:t>%</a:t>
                    </a:r>
                    <a:endParaRPr sz="200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Val val="1"/>
            <c:showLeaderLines val="1"/>
          </c:dLbls>
          <c:cat>
            <c:strRef>
              <c:f>'cité charguia'!$A$2:$A$3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charguia'!$B$2:$B$3</c:f>
              <c:numCache>
                <c:formatCode>0%</c:formatCode>
                <c:ptCount val="2"/>
                <c:pt idx="0">
                  <c:v>0.73000000000000065</c:v>
                </c:pt>
                <c:pt idx="1">
                  <c:v>0.27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lang="fr-FR"/>
          </a:pPr>
          <a:endParaRPr lang="en-US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3541E-A238-4C50-9C6A-ADA0DF936B4A}" type="datetimeFigureOut">
              <a:rPr lang="fr-FR" smtClean="0"/>
              <a:pPr/>
              <a:t>08/11/2021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0D3DF-B8E9-4F84-B6F8-A4C1A95A461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ar-AE" smtClean="0"/>
              <a:t>منطقة الشاطئ</a:t>
            </a:r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ar-AE" smtClean="0"/>
              <a:t>منطقة الشاطئ</a:t>
            </a:r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ar-AE" smtClean="0"/>
              <a:t>منطقة الشاطئ</a:t>
            </a:r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08/11/2021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08/11/2021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08/11/2021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08/11/2021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08/11/2021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08/11/2021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08/11/2021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08/11/2021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08/11/2021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08/11/2021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pPr/>
              <a:t>08/11/2021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FDE06-33E6-4004-B23D-AB2D7EA33854}" type="datetimeFigureOut">
              <a:rPr lang="fr-FR" smtClean="0"/>
              <a:pPr/>
              <a:t>08/11/2021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42205-020E-4705-8B71-FFF628FBD5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2930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00034" y="4000504"/>
            <a:ext cx="4286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5400" b="1" dirty="0" smtClean="0">
                <a:solidFill>
                  <a:srgbClr val="C00000"/>
                </a:solidFill>
              </a:rPr>
              <a:t> </a:t>
            </a:r>
            <a:r>
              <a:rPr lang="ar-TN" sz="5400" b="1" dirty="0" smtClean="0">
                <a:solidFill>
                  <a:srgbClr val="9F2163"/>
                </a:solidFill>
              </a:rPr>
              <a:t>عبر علـــــى رأيك</a:t>
            </a:r>
          </a:p>
          <a:p>
            <a:pPr algn="ctr"/>
            <a:r>
              <a:rPr lang="ar-TN" sz="5400" b="1" dirty="0" smtClean="0">
                <a:solidFill>
                  <a:srgbClr val="9F2163"/>
                </a:solidFill>
              </a:rPr>
              <a:t>  و قدم </a:t>
            </a:r>
            <a:r>
              <a:rPr lang="ar-TN" sz="5400" b="1" dirty="0" err="1" smtClean="0">
                <a:solidFill>
                  <a:srgbClr val="9F2163"/>
                </a:solidFill>
              </a:rPr>
              <a:t>إقتراحـاتك</a:t>
            </a:r>
            <a:endParaRPr lang="ar-TN" sz="5400" b="1" dirty="0" smtClean="0">
              <a:solidFill>
                <a:srgbClr val="9F2163"/>
              </a:solidFill>
            </a:endParaRPr>
          </a:p>
          <a:p>
            <a:pPr algn="ctr"/>
            <a:r>
              <a:rPr lang="ar-TN" sz="5400" b="1" dirty="0" smtClean="0">
                <a:solidFill>
                  <a:srgbClr val="9F2163"/>
                </a:solidFill>
              </a:rPr>
              <a:t>لتنهض ببــــــلادك</a:t>
            </a:r>
            <a:endParaRPr lang="fr-FR" sz="5400" b="1" dirty="0" smtClean="0">
              <a:solidFill>
                <a:srgbClr val="9F2163"/>
              </a:solidFill>
            </a:endParaRPr>
          </a:p>
          <a:p>
            <a:pPr algn="ctr"/>
            <a:endParaRPr lang="fr-F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raditional Arabic" pitchFamily="18" charset="-7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292893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 smtClean="0"/>
              <a:t>التشخيص الفني</a:t>
            </a:r>
            <a:endParaRPr lang="fr-FR" sz="6000" b="1" dirty="0"/>
          </a:p>
        </p:txBody>
      </p:sp>
      <p:pic>
        <p:nvPicPr>
          <p:cNvPr id="11" name="Picture 4" descr="C:\Users\win7\Desktop\baladia\المخطط الاستثماري التشاركي 2017\logo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20" y="357166"/>
            <a:ext cx="1247775" cy="1247775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2000232" y="214290"/>
            <a:ext cx="50006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2800" b="1" dirty="0" smtClean="0"/>
              <a:t>الجمهورية التونسية</a:t>
            </a:r>
          </a:p>
          <a:p>
            <a:pPr algn="ctr"/>
            <a:r>
              <a:rPr lang="ar-TN" sz="2800" b="1" dirty="0" smtClean="0"/>
              <a:t>وزارة الشؤون المحلية والبيئة</a:t>
            </a:r>
          </a:p>
          <a:p>
            <a:pPr algn="ctr"/>
            <a:r>
              <a:rPr lang="ar-TN" sz="2800" b="1" dirty="0" smtClean="0"/>
              <a:t>ولاية المهدية</a:t>
            </a:r>
          </a:p>
          <a:p>
            <a:pPr algn="ctr"/>
            <a:r>
              <a:rPr lang="ar-TN" sz="2800" b="1" dirty="0" smtClean="0"/>
              <a:t>بلدية الشابة</a:t>
            </a:r>
            <a:endParaRPr lang="fr-FR" sz="28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857224" y="2143116"/>
            <a:ext cx="7715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sz="4000" b="1" dirty="0" smtClean="0"/>
              <a:t>المخطط الاستثماري التشاركي لسنة 2022</a:t>
            </a:r>
            <a:endParaRPr lang="fr-FR" sz="4000" b="1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</a:t>
            </a:fld>
            <a:endParaRPr lang="fr-BE"/>
          </a:p>
        </p:txBody>
      </p:sp>
      <p:pic>
        <p:nvPicPr>
          <p:cNvPr id="12" name="Image 11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4143380"/>
            <a:ext cx="3786214" cy="2105025"/>
          </a:xfrm>
          <a:prstGeom prst="rect">
            <a:avLst/>
          </a:prstGeom>
        </p:spPr>
      </p:pic>
      <p:pic>
        <p:nvPicPr>
          <p:cNvPr id="17" name="Image 16" descr="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142852"/>
            <a:ext cx="1357304" cy="180973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ar-TN" sz="2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معطيات حول الربط بمختلف الشبكات :</a:t>
            </a:r>
            <a:r>
              <a:rPr lang="fr-FR" sz="2800" dirty="0" smtClean="0"/>
              <a:t/>
            </a:r>
            <a:br>
              <a:rPr lang="fr-FR" sz="2800" dirty="0" smtClean="0"/>
            </a:b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14876" y="1928803"/>
            <a:ext cx="4043362" cy="2928958"/>
          </a:xfrm>
        </p:spPr>
        <p:txBody>
          <a:bodyPr>
            <a:normAutofit/>
          </a:bodyPr>
          <a:lstStyle/>
          <a:p>
            <a:pPr algn="r" rtl="1"/>
            <a:r>
              <a:rPr lang="ar-TN" sz="2800" dirty="0" err="1" smtClean="0"/>
              <a:t>الإتــصــــــــــــــــــــالات</a:t>
            </a:r>
            <a:r>
              <a:rPr lang="ar-TN" sz="2800" dirty="0" smtClean="0"/>
              <a:t>                                     </a:t>
            </a:r>
            <a:endParaRPr lang="fr-FR" sz="2800" dirty="0" smtClean="0"/>
          </a:p>
          <a:p>
            <a:pPr algn="r" rtl="1"/>
            <a:r>
              <a:rPr lang="ar-TN" sz="2800" dirty="0" smtClean="0"/>
              <a:t>المـاء الصالـح للشــراب</a:t>
            </a:r>
            <a:endParaRPr lang="fr-FR" sz="2800" dirty="0" smtClean="0"/>
          </a:p>
          <a:p>
            <a:pPr algn="r" rtl="1"/>
            <a:r>
              <a:rPr lang="ar-TN" sz="2800" dirty="0" smtClean="0"/>
              <a:t>الكـــهـــــــــربــــــــــــاء</a:t>
            </a:r>
            <a:endParaRPr lang="fr-FR" sz="2800" dirty="0" smtClean="0"/>
          </a:p>
          <a:p>
            <a:pPr algn="r" rtl="1"/>
            <a:r>
              <a:rPr lang="ar-TN" sz="2800" dirty="0" smtClean="0"/>
              <a:t>تطهير المياه المستعملة</a:t>
            </a:r>
            <a:endParaRPr lang="fr-FR" sz="2800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4000496" y="2071679"/>
          <a:ext cx="540385" cy="2018435"/>
        </p:xfrm>
        <a:graphic>
          <a:graphicData uri="http://schemas.openxmlformats.org/drawingml/2006/table">
            <a:tbl>
              <a:tblPr rtl="1"/>
              <a:tblGrid>
                <a:gridCol w="540385"/>
              </a:tblGrid>
              <a:tr h="500964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+mn-lt"/>
                          <a:ea typeface="Calibri"/>
                          <a:cs typeface="Arial"/>
                        </a:rPr>
                        <a:t>x</a:t>
                      </a:r>
                    </a:p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372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+mn-lt"/>
                          <a:ea typeface="Calibri"/>
                          <a:cs typeface="Arial"/>
                        </a:rPr>
                        <a:t>x</a:t>
                      </a:r>
                    </a:p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08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83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2857488" y="2071677"/>
          <a:ext cx="549910" cy="2000265"/>
        </p:xfrm>
        <a:graphic>
          <a:graphicData uri="http://schemas.openxmlformats.org/drawingml/2006/table">
            <a:tbl>
              <a:tblPr rtl="1"/>
              <a:tblGrid>
                <a:gridCol w="549910"/>
              </a:tblGrid>
              <a:tr h="5030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65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197"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391"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3929058" y="171448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b="1" dirty="0" smtClean="0"/>
              <a:t>نعم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857488" y="164305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b="1" dirty="0" smtClean="0"/>
              <a:t>لا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5984" y="428604"/>
            <a:ext cx="6543692" cy="4972072"/>
          </a:xfrm>
        </p:spPr>
        <p:txBody>
          <a:bodyPr>
            <a:normAutofit/>
          </a:bodyPr>
          <a:lstStyle/>
          <a:p>
            <a:pPr algn="r" rtl="1"/>
            <a:r>
              <a:rPr lang="ar-TN" sz="1800" dirty="0" smtClean="0"/>
              <a:t> </a:t>
            </a:r>
            <a:r>
              <a:rPr lang="ar-TN" sz="1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معطيات حول المستودع ووظيفته </a:t>
            </a:r>
            <a:endParaRPr lang="fr-FR" sz="1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 rtl="1"/>
            <a:r>
              <a:rPr lang="ar-TN" sz="1800" dirty="0" smtClean="0"/>
              <a:t>هل المستودع </a:t>
            </a:r>
            <a:r>
              <a:rPr lang="ar-TN" sz="1800" dirty="0" err="1" smtClean="0"/>
              <a:t>مسيج</a:t>
            </a:r>
            <a:r>
              <a:rPr lang="ar-TN" sz="1800" dirty="0" smtClean="0"/>
              <a:t> ؟                                                                                </a:t>
            </a:r>
            <a:endParaRPr lang="fr-FR" sz="1800" dirty="0" smtClean="0"/>
          </a:p>
          <a:p>
            <a:pPr algn="r" rtl="1"/>
            <a:r>
              <a:rPr lang="ar-TN" sz="1800" b="1" dirty="0" smtClean="0"/>
              <a:t>هل المستودع مقسم </a:t>
            </a:r>
            <a:r>
              <a:rPr lang="ar-TN" sz="1800" b="1" dirty="0" err="1" smtClean="0"/>
              <a:t>لفضاءات</a:t>
            </a:r>
            <a:r>
              <a:rPr lang="ar-TN" sz="1800" b="1" dirty="0" smtClean="0"/>
              <a:t> (في صورة الإجابة بنعم ذكر مختلف أنواع </a:t>
            </a:r>
            <a:r>
              <a:rPr lang="ar-TN" sz="1800" b="1" dirty="0" err="1" smtClean="0"/>
              <a:t>الفضاءات</a:t>
            </a:r>
            <a:r>
              <a:rPr lang="ar-TN" sz="1800" b="1" dirty="0" smtClean="0"/>
              <a:t> ومدى استجاباتها لحاجيات البلدية) </a:t>
            </a:r>
            <a:r>
              <a:rPr lang="ar-TN" sz="1800" dirty="0" smtClean="0"/>
              <a:t>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المساحة المغطاة للإيواء مختلف أنواع المعدات والعربات كافية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مأوى المعدات مغطى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المستودع مؤمن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المستودع محمي من الأخطار (فيضانات)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مدى وجود ورشة صيانة مجهزة ؟</a:t>
            </a:r>
            <a:endParaRPr lang="fr-FR" sz="1800" dirty="0" smtClean="0"/>
          </a:p>
          <a:p>
            <a:pPr algn="r" rtl="1"/>
            <a:r>
              <a:rPr lang="ar-TN" sz="1800" b="1" dirty="0" smtClean="0"/>
              <a:t>مدى توفر مضخة للتزود بالبنزين ومدى مطابقتها لمواصفات السلامة </a:t>
            </a:r>
            <a:r>
              <a:rPr lang="ar-TN" sz="1800" b="1" dirty="0" err="1" smtClean="0"/>
              <a:t>و</a:t>
            </a:r>
            <a:r>
              <a:rPr lang="ar-TN" sz="1800" b="1" dirty="0" smtClean="0"/>
              <a:t> الوقاية من الحرائق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وجود محطة غسل وتشحيم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تتم معالجة مياه محطة الغسل قبل تصريفها بشبكة التطهير؟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المستودع مجهز </a:t>
            </a:r>
            <a:r>
              <a:rPr lang="ar-TN" sz="1800" dirty="0" err="1" smtClean="0"/>
              <a:t>بتطبيقة</a:t>
            </a:r>
            <a:r>
              <a:rPr lang="ar-TN" sz="1800" dirty="0" smtClean="0"/>
              <a:t> إعلامية ؟</a:t>
            </a:r>
            <a:endParaRPr lang="fr-FR" sz="1800" dirty="0" smtClean="0"/>
          </a:p>
          <a:p>
            <a:pPr algn="r" rtl="1"/>
            <a:endParaRPr lang="fr-FR" sz="1800" dirty="0" smtClean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071538" y="488869"/>
          <a:ext cx="892426" cy="4474824"/>
        </p:xfrm>
        <a:graphic>
          <a:graphicData uri="http://schemas.openxmlformats.org/drawingml/2006/table">
            <a:tbl>
              <a:tblPr rtl="1"/>
              <a:tblGrid>
                <a:gridCol w="446213"/>
                <a:gridCol w="446213"/>
              </a:tblGrid>
              <a:tr h="29744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400" b="1" dirty="0">
                          <a:latin typeface="Calibri"/>
                          <a:ea typeface="Calibri"/>
                          <a:cs typeface="Arial"/>
                        </a:rPr>
                        <a:t>نعم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400" b="1">
                          <a:latin typeface="Calibri"/>
                          <a:ea typeface="Calibri"/>
                          <a:cs typeface="Arial"/>
                        </a:rPr>
                        <a:t>لا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49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29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41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01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4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25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36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للمشاريع الاقتصادية</a:t>
            </a:r>
            <a:r>
              <a:rPr lang="fr-FR" sz="4000" b="1" dirty="0" smtClean="0">
                <a:solidFill>
                  <a:srgbClr val="7030A0"/>
                </a:solidFill>
              </a:rPr>
              <a:t/>
            </a:r>
            <a:br>
              <a:rPr lang="fr-FR" sz="4000" b="1" dirty="0" smtClean="0">
                <a:solidFill>
                  <a:srgbClr val="7030A0"/>
                </a:solidFill>
              </a:rPr>
            </a:b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14282" y="1979852"/>
          <a:ext cx="8572553" cy="330653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711766"/>
                <a:gridCol w="364626"/>
                <a:gridCol w="293140"/>
                <a:gridCol w="364626"/>
                <a:gridCol w="364626"/>
                <a:gridCol w="321940"/>
                <a:gridCol w="332225"/>
                <a:gridCol w="321940"/>
                <a:gridCol w="341483"/>
                <a:gridCol w="341483"/>
                <a:gridCol w="338396"/>
                <a:gridCol w="311140"/>
                <a:gridCol w="343026"/>
                <a:gridCol w="403196"/>
                <a:gridCol w="403196"/>
                <a:gridCol w="403196"/>
                <a:gridCol w="403196"/>
                <a:gridCol w="311140"/>
                <a:gridCol w="276169"/>
                <a:gridCol w="322968"/>
                <a:gridCol w="312683"/>
                <a:gridCol w="532282"/>
                <a:gridCol w="454110"/>
              </a:tblGrid>
              <a:tr h="131409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ملاحظات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err="1"/>
                        <a:t>المداخيل</a:t>
                      </a:r>
                      <a:r>
                        <a:rPr lang="ar-TN" sz="600" b="1" dirty="0"/>
                        <a:t> </a:t>
                      </a:r>
                      <a:r>
                        <a:rPr lang="ar-TN" sz="600" b="1" dirty="0" smtClean="0"/>
                        <a:t>السنوية</a:t>
                      </a:r>
                      <a:endParaRPr lang="fr-FR" sz="600" b="1" dirty="0" smtClean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smtClean="0">
                          <a:latin typeface="Calibri"/>
                          <a:ea typeface="Calibri"/>
                          <a:cs typeface="Arial"/>
                        </a:rPr>
                        <a:t>(د)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المصاريف السنوية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نسبة الاستغلال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طريقة التصرف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حالة الفضاء أو المنشأة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عدد المنتفعين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سنة آخر عملية تهيئة أو توسعة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سنة الإنجاز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المساحة المغطاة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المساحة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النفاذ للمنشأة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إمكانية التوسعة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مطابقة المنشأة لمثال التهيئة الترابية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الموقع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المشروع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563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غير مستغلة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متوسطة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عالية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تتطلب التجديد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تتطلب التهيئة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تتطلب التوسعة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تتطلب الصيانة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حسنة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صعب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سهل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97398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*سوق الخضر لا يؤدي </a:t>
                      </a:r>
                      <a:r>
                        <a:rPr lang="ar-TN" sz="600" b="1" dirty="0" smtClean="0"/>
                        <a:t>دوره</a:t>
                      </a:r>
                      <a:endParaRPr lang="fr-FR" sz="600" b="1" dirty="0"/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40000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x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x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err="1"/>
                        <a:t>تسويغ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x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2019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1982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2147 </a:t>
                      </a:r>
                      <a:r>
                        <a:rPr lang="ar-TN" sz="600" b="1" dirty="0"/>
                        <a:t> م</a:t>
                      </a:r>
                      <a:r>
                        <a:rPr lang="ar-TN" sz="600" b="1" baseline="30000" dirty="0"/>
                        <a:t>2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2147 </a:t>
                      </a:r>
                      <a:r>
                        <a:rPr lang="ar-TN" sz="600" b="1" dirty="0"/>
                        <a:t> م</a:t>
                      </a:r>
                      <a:r>
                        <a:rPr lang="ar-TN" sz="600" b="1" baseline="30000" dirty="0"/>
                        <a:t>2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x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لا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نعم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وسط المدينة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سوق بلدي</a:t>
                      </a:r>
                      <a:endParaRPr lang="fr-FR" sz="8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4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175000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لزمة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--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لا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شارع ليبيا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سوق أسبوعية</a:t>
                      </a:r>
                      <a:endParaRPr lang="fr-FR" sz="8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6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448000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لزمة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1997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نعم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نعم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الميناء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سوق الجملة للأسماك</a:t>
                      </a:r>
                      <a:endParaRPr lang="fr-FR" sz="8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4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7000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لزمة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1982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شارع الجمهورية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السوق اليومي</a:t>
                      </a:r>
                      <a:endParaRPr lang="fr-FR" sz="8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التجهيزات العمومية المشتركة (ثقافة وشباب ورياضة وطفولة)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14283" y="1500173"/>
          <a:ext cx="8715434" cy="534833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803417"/>
                <a:gridCol w="448038"/>
                <a:gridCol w="448038"/>
                <a:gridCol w="448038"/>
                <a:gridCol w="448038"/>
                <a:gridCol w="500687"/>
                <a:gridCol w="500687"/>
                <a:gridCol w="501741"/>
                <a:gridCol w="501741"/>
                <a:gridCol w="501214"/>
                <a:gridCol w="499635"/>
                <a:gridCol w="445932"/>
                <a:gridCol w="447513"/>
                <a:gridCol w="448038"/>
                <a:gridCol w="599667"/>
                <a:gridCol w="668110"/>
                <a:gridCol w="504900"/>
              </a:tblGrid>
              <a:tr h="4776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ملاحظات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تطابق نوعية التجهيزات مع مثال التهيئة العمرانية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نسبة الإستغلال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حالة البناية أو المنشأة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طاقة الإستيعاب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المغطاة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</a:t>
                      </a:r>
                      <a:r>
                        <a:rPr lang="ar-TN" sz="800" baseline="30000"/>
                        <a:t>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مساحة الأرض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 م</a:t>
                      </a:r>
                      <a:r>
                        <a:rPr lang="ar-TN" sz="800" baseline="30000"/>
                        <a:t>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تاريخ الإحداث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الموقع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نوعية التجهيزات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49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لا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نعم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ضعيفة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عالية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تتطلب التجديد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تتطلب التهيئة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تتطلب التوسعة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تتطلب الصيانة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حسنة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29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الشباب والرياضة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2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450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33750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1968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شارع ليبيا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ملعب بلدي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9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1975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شارع بورقيبة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ملعب حي الوسطى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9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 dirty="0" smtClean="0"/>
                        <a:t>X</a:t>
                      </a:r>
                      <a:endParaRPr lang="fr-FR" sz="5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1969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المغرب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ملعب حي الوهاب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9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ملاعب اختصاصات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1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 dirty="0" smtClean="0"/>
                        <a:t>X</a:t>
                      </a:r>
                      <a:endParaRPr lang="fr-FR" sz="5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2185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3600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2013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شارع ليبيا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قاعة مغطاة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2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 smtClean="0"/>
                        <a:t>X</a:t>
                      </a:r>
                      <a:endParaRPr lang="fr-FR" sz="5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 smtClean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560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1500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2017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شارع الطيب </a:t>
                      </a:r>
                      <a:r>
                        <a:rPr lang="ar-TN" sz="600" dirty="0" err="1" smtClean="0">
                          <a:latin typeface="Calibri"/>
                          <a:ea typeface="Calibri"/>
                          <a:cs typeface="Arial"/>
                        </a:rPr>
                        <a:t>المهيري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قاعة مغطاة بسيدي عبد</a:t>
                      </a:r>
                      <a:r>
                        <a:rPr lang="ar-TN" sz="800" baseline="0" dirty="0" smtClean="0">
                          <a:latin typeface="Calibri"/>
                          <a:ea typeface="Calibri"/>
                          <a:cs typeface="Arial"/>
                        </a:rPr>
                        <a:t> الله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5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الثقافة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1966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شارع الهادي شاكر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دار ثقافة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144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السعودية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مكتبة عمومية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2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1988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السعودية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دار الشباب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المرأة والطفولة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372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16/10/1989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إسبانيا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نادي أطفال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1798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27/12/1985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إسبانيا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روضة أطفال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2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محمد علي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نادي الطفل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للمساحات الخضراء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3" y="2037276"/>
          <a:ext cx="8286812" cy="4320684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782969"/>
                <a:gridCol w="434633"/>
                <a:gridCol w="608802"/>
                <a:gridCol w="608802"/>
                <a:gridCol w="608802"/>
                <a:gridCol w="608802"/>
                <a:gridCol w="608802"/>
                <a:gridCol w="609324"/>
                <a:gridCol w="609324"/>
                <a:gridCol w="878682"/>
                <a:gridCol w="1927870"/>
              </a:tblGrid>
              <a:tr h="19780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الملاحظات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مستوى التشجير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مستوى التهيئة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المساحة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</a:t>
                      </a:r>
                      <a:r>
                        <a:rPr lang="ar-TN" sz="800" baseline="300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تاريخ الأحداث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الصنف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الساحة الخضراء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المناطق البلدية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178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ترصيف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تأثيث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إنارة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فضاءات صغرى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فضاءات كبرى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99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تاريخ الإستغلال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2003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 smtClean="0">
                          <a:latin typeface="Calibri"/>
                          <a:ea typeface="Calibri"/>
                          <a:cs typeface="Arial"/>
                        </a:rPr>
                        <a:t>متوسط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14000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 smtClean="0"/>
                        <a:t>2001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منتزه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 وسط المدينة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 smtClean="0"/>
                        <a:t>متوسط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 smtClean="0"/>
                        <a:t>متوسط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 smtClean="0"/>
                        <a:t>غير متوفر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/>
                        <a:t>X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أمام الجامع الكبير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6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14450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>
                          <a:solidFill>
                            <a:srgbClr val="C00000"/>
                          </a:solidFill>
                        </a:rPr>
                        <a:t>مجموع منطقة وسط المدينة</a:t>
                      </a:r>
                      <a:endParaRPr lang="fr-FR" sz="8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ضعيف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ضعيف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غير متوفرة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غير متوفرة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1993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حديقة دقة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 الحي الشرقي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17400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مساحات خضراء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18700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>
                          <a:solidFill>
                            <a:srgbClr val="C00000"/>
                          </a:solidFill>
                        </a:rPr>
                        <a:t>مجموع منطقة الحي الشرقي</a:t>
                      </a:r>
                      <a:endParaRPr lang="fr-FR" sz="8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ضعيف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ضعيف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غير متوفرة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غير متوفرة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4650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9500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الوهاب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</a:t>
                      </a:r>
                      <a:r>
                        <a:rPr lang="ar-TN" sz="800" dirty="0" err="1"/>
                        <a:t>الفراحتة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</a:t>
                      </a:r>
                      <a:r>
                        <a:rPr lang="ar-TN" sz="800" dirty="0" err="1"/>
                        <a:t>عويدان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4000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المرسى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</a:t>
                      </a:r>
                      <a:r>
                        <a:rPr lang="ar-TN" sz="800" dirty="0" err="1"/>
                        <a:t>الشاطىء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حشاد </a:t>
                      </a:r>
                      <a:r>
                        <a:rPr lang="ar-TN" sz="800" dirty="0" err="1"/>
                        <a:t>والهنشير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17340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برج خديجة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104640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المجمــوع العـــــام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TN" b="1" dirty="0" smtClean="0">
                <a:solidFill>
                  <a:srgbClr val="FF0000"/>
                </a:solidFill>
              </a:rPr>
              <a:t>التقسيم الترابي للمنطقة البلدية</a:t>
            </a:r>
            <a:endParaRPr lang="fr-FR" dirty="0"/>
          </a:p>
        </p:txBody>
      </p:sp>
      <p:pic>
        <p:nvPicPr>
          <p:cNvPr id="2050" name="Picture 2" descr="C:\Users\win7\Desktop\fatma baladia\si abd satar\image PA\pa general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8643998" cy="5429264"/>
          </a:xfrm>
          <a:prstGeom prst="rect">
            <a:avLst/>
          </a:prstGeom>
          <a:noFill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15</a:t>
            </a:fld>
            <a:endParaRPr lang="fr-BE"/>
          </a:p>
        </p:txBody>
      </p:sp>
      <p:pic>
        <p:nvPicPr>
          <p:cNvPr id="5" name="Picture 2" descr="C:\Users\win7\Desktop\fatma baladia\si abd satar\image PA\pa gener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682" y="1497398"/>
            <a:ext cx="8777318" cy="5513002"/>
          </a:xfrm>
          <a:prstGeom prst="rect">
            <a:avLst/>
          </a:prstGeom>
          <a:noFill/>
        </p:spPr>
      </p:pic>
      <p:pic>
        <p:nvPicPr>
          <p:cNvPr id="6" name="Picture 2" descr="C:\Users\win7\Desktop\fatma baladia\si abd satar\image PA\pa gener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682" y="1285860"/>
            <a:ext cx="8777318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b="1" dirty="0" smtClean="0"/>
              <a:t>تقسيم المناطق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r" rtl="1"/>
            <a:r>
              <a:rPr lang="ar-AE" sz="2800" dirty="0" smtClean="0">
                <a:latin typeface="+mj-lt"/>
              </a:rPr>
              <a:t>منطقة وسط المدينة</a:t>
            </a:r>
            <a:endParaRPr lang="fr-FR" sz="2800" dirty="0" smtClean="0">
              <a:latin typeface="+mj-lt"/>
            </a:endParaRPr>
          </a:p>
          <a:p>
            <a:pPr algn="r" rtl="1"/>
            <a:r>
              <a:rPr lang="ar-TN" sz="2800" dirty="0" smtClean="0">
                <a:latin typeface="+mj-lt"/>
              </a:rPr>
              <a:t>بمنطقة حي البساتين </a:t>
            </a:r>
            <a:r>
              <a:rPr lang="ar-TN" sz="2800" dirty="0" err="1" smtClean="0">
                <a:latin typeface="+mj-lt"/>
              </a:rPr>
              <a:t>و</a:t>
            </a:r>
            <a:r>
              <a:rPr lang="ar-TN" sz="2800" dirty="0" smtClean="0">
                <a:latin typeface="+mj-lt"/>
              </a:rPr>
              <a:t> سيدي سالم</a:t>
            </a:r>
            <a:endParaRPr lang="fr-FR" sz="2800" dirty="0" smtClean="0">
              <a:latin typeface="+mj-lt"/>
            </a:endParaRPr>
          </a:p>
          <a:p>
            <a:pPr algn="r" rtl="1"/>
            <a:r>
              <a:rPr lang="ar-AE" sz="2800" dirty="0" smtClean="0">
                <a:latin typeface="+mj-lt"/>
              </a:rPr>
              <a:t>منطقة حي المرسى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حي الوهاب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حي برج خديجة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حي الشاطئ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الحي الشرقي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حي </a:t>
            </a:r>
            <a:r>
              <a:rPr lang="ar-AE" sz="2800" dirty="0" err="1" smtClean="0">
                <a:latin typeface="+mj-lt"/>
              </a:rPr>
              <a:t>عويدان</a:t>
            </a:r>
            <a:endParaRPr lang="ar-AE" sz="2800" dirty="0" smtClean="0">
              <a:latin typeface="+mj-lt"/>
            </a:endParaRPr>
          </a:p>
          <a:p>
            <a:pPr algn="r" rtl="1"/>
            <a:r>
              <a:rPr lang="ar-AE" sz="2800" dirty="0" smtClean="0">
                <a:latin typeface="+mj-lt"/>
              </a:rPr>
              <a:t>منطقة حي </a:t>
            </a:r>
            <a:r>
              <a:rPr lang="ar-AE" sz="2800" dirty="0" err="1" smtClean="0">
                <a:latin typeface="+mj-lt"/>
              </a:rPr>
              <a:t>الفراحتة</a:t>
            </a:r>
            <a:endParaRPr lang="ar-AE" sz="2800" dirty="0" smtClean="0">
              <a:latin typeface="+mj-lt"/>
            </a:endParaRPr>
          </a:p>
          <a:p>
            <a:pPr algn="r" rtl="1"/>
            <a:r>
              <a:rPr lang="ar-AE" sz="2800" dirty="0" smtClean="0">
                <a:latin typeface="+mj-lt"/>
              </a:rPr>
              <a:t>منطقة حي حشاد </a:t>
            </a:r>
            <a:r>
              <a:rPr lang="ar-AE" sz="2800" dirty="0" err="1" smtClean="0">
                <a:latin typeface="+mj-lt"/>
              </a:rPr>
              <a:t>و</a:t>
            </a:r>
            <a:r>
              <a:rPr lang="ar-AE" sz="2800" dirty="0" smtClean="0">
                <a:latin typeface="+mj-lt"/>
              </a:rPr>
              <a:t> </a:t>
            </a:r>
            <a:r>
              <a:rPr lang="ar-AE" sz="2800" dirty="0" err="1" smtClean="0">
                <a:latin typeface="+mj-lt"/>
              </a:rPr>
              <a:t>الهنشير</a:t>
            </a:r>
            <a:endParaRPr lang="ar-AE" sz="2800" dirty="0" smtClean="0">
              <a:latin typeface="+mj-lt"/>
            </a:endParaRPr>
          </a:p>
          <a:p>
            <a:pPr algn="r"/>
            <a:endParaRPr lang="fr-FR" sz="2800" dirty="0">
              <a:latin typeface="+mj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2857496"/>
            <a:ext cx="8229600" cy="1143000"/>
          </a:xfrm>
        </p:spPr>
        <p:txBody>
          <a:bodyPr>
            <a:noAutofit/>
          </a:bodyPr>
          <a:lstStyle/>
          <a:p>
            <a:r>
              <a:rPr lang="ar-TN" sz="4800" b="1" dirty="0" smtClean="0">
                <a:solidFill>
                  <a:srgbClr val="FF0000"/>
                </a:solidFill>
              </a:rPr>
              <a:t>جرد </a:t>
            </a:r>
            <a:r>
              <a:rPr lang="ar-TN" sz="4800" b="1" dirty="0" err="1" smtClean="0">
                <a:solidFill>
                  <a:srgbClr val="FF0000"/>
                </a:solidFill>
              </a:rPr>
              <a:t>و</a:t>
            </a:r>
            <a:r>
              <a:rPr lang="ar-TN" sz="4800" b="1" dirty="0" smtClean="0">
                <a:solidFill>
                  <a:srgbClr val="FF0000"/>
                </a:solidFill>
              </a:rPr>
              <a:t> تشخيص البنية التحتية </a:t>
            </a:r>
            <a:r>
              <a:rPr lang="ar-AE" sz="4800" b="1" dirty="0" smtClean="0">
                <a:solidFill>
                  <a:srgbClr val="FF0000"/>
                </a:solidFill>
              </a:rPr>
              <a:t>للمناطق</a:t>
            </a:r>
            <a:r>
              <a:rPr lang="fr-FR" sz="4800" b="1" dirty="0" smtClean="0">
                <a:solidFill>
                  <a:srgbClr val="FF0000"/>
                </a:solidFill>
              </a:rPr>
              <a:t/>
            </a:r>
            <a:br>
              <a:rPr lang="fr-FR" sz="4800" b="1" dirty="0" smtClean="0">
                <a:solidFill>
                  <a:srgbClr val="FF0000"/>
                </a:solidFill>
              </a:rPr>
            </a:br>
            <a:endParaRPr lang="fr-FR" sz="4800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8572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ar-AE" sz="2800" b="1" dirty="0" smtClean="0">
                <a:solidFill>
                  <a:srgbClr val="0000CC"/>
                </a:solidFill>
              </a:rPr>
              <a:t>منطقة وسط المدينة</a:t>
            </a:r>
            <a:endParaRPr lang="fr-FR" sz="2800" dirty="0"/>
          </a:p>
        </p:txBody>
      </p:sp>
      <p:pic>
        <p:nvPicPr>
          <p:cNvPr id="4" name="Imag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868680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0"/>
            <a:ext cx="2396449" cy="159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5" name="AutoShape 3"/>
          <p:cNvCxnSpPr>
            <a:cxnSpLocks noChangeShapeType="1"/>
          </p:cNvCxnSpPr>
          <p:nvPr/>
        </p:nvCxnSpPr>
        <p:spPr bwMode="auto">
          <a:xfrm rot="10800000" flipV="1">
            <a:off x="4572000" y="1571612"/>
            <a:ext cx="2357456" cy="50006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18</a:t>
            </a:fld>
            <a:endParaRPr lang="fr-BE"/>
          </a:p>
        </p:txBody>
      </p:sp>
      <p:sp>
        <p:nvSpPr>
          <p:cNvPr id="14" name="ZoneTexte 13"/>
          <p:cNvSpPr txBox="1"/>
          <p:nvPr/>
        </p:nvSpPr>
        <p:spPr>
          <a:xfrm>
            <a:off x="6929454" y="1571612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800" dirty="0" smtClean="0"/>
              <a:t>الوضعية الحالية 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357274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لشبكة الطرقات </a:t>
            </a:r>
            <a:br>
              <a:rPr lang="ar-TN" b="1" dirty="0" smtClean="0">
                <a:solidFill>
                  <a:srgbClr val="7030A0"/>
                </a:solidFill>
              </a:rPr>
            </a:br>
            <a:r>
              <a:rPr lang="ar-TN" b="1" dirty="0" smtClean="0">
                <a:solidFill>
                  <a:srgbClr val="7030A0"/>
                </a:solidFill>
              </a:rPr>
              <a:t>بحي وسط المدينة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60" y="1428736"/>
          <a:ext cx="8286806" cy="506769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1958"/>
                <a:gridCol w="335756"/>
                <a:gridCol w="424221"/>
                <a:gridCol w="351276"/>
                <a:gridCol w="344551"/>
                <a:gridCol w="341446"/>
                <a:gridCol w="321788"/>
                <a:gridCol w="352311"/>
                <a:gridCol w="339377"/>
                <a:gridCol w="178483"/>
                <a:gridCol w="321788"/>
                <a:gridCol w="220389"/>
                <a:gridCol w="321788"/>
                <a:gridCol w="352311"/>
                <a:gridCol w="368348"/>
                <a:gridCol w="434568"/>
                <a:gridCol w="419566"/>
                <a:gridCol w="354897"/>
                <a:gridCol w="341964"/>
                <a:gridCol w="384386"/>
                <a:gridCol w="321788"/>
                <a:gridCol w="318167"/>
                <a:gridCol w="279882"/>
                <a:gridCol w="545797"/>
              </a:tblGrid>
              <a:tr h="176775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2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98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45798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1515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1515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6.5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الحي الإداري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284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1260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1260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علي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74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الكويت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علي </a:t>
                      </a:r>
                      <a:r>
                        <a:rPr lang="ar-TN" sz="800" dirty="0" err="1"/>
                        <a:t>بلهوان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3550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شارع الجمهورية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1544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ابن الجزار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الجامع الكبير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74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قرطاج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مصباح </a:t>
                      </a:r>
                      <a:r>
                        <a:rPr lang="ar-TN" sz="800" dirty="0" err="1"/>
                        <a:t>الجربوع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أحمد </a:t>
                      </a:r>
                      <a:r>
                        <a:rPr lang="ar-TN" sz="800" dirty="0" err="1"/>
                        <a:t>التليلي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74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9 </a:t>
                      </a:r>
                      <a:r>
                        <a:rPr lang="ar-TN" sz="800" dirty="0" err="1"/>
                        <a:t>أفريل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6869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7398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9378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10720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9400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5490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6869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4350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457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11198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13378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5985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12970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7540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19200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Arial"/>
                        </a:rPr>
                        <a:t>1650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3600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26270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9840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143140"/>
          </a:xfrm>
        </p:spPr>
        <p:txBody>
          <a:bodyPr>
            <a:normAutofit/>
          </a:bodyPr>
          <a:lstStyle/>
          <a:p>
            <a:r>
              <a:rPr lang="ar-TN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إعداد المخطط السنوي للاِستثمار لسنة 2022 حسب المقاربة </a:t>
            </a:r>
            <a:r>
              <a:rPr lang="ar-TN" sz="4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التشاركية</a:t>
            </a:r>
            <a: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158" y="2357430"/>
            <a:ext cx="8229600" cy="3000396"/>
          </a:xfrm>
        </p:spPr>
        <p:txBody>
          <a:bodyPr>
            <a:normAutofit/>
          </a:bodyPr>
          <a:lstStyle/>
          <a:p>
            <a:pPr algn="r">
              <a:buNone/>
            </a:pPr>
            <a:endParaRPr lang="fr-FR" b="1" dirty="0" smtClean="0">
              <a:solidFill>
                <a:srgbClr val="7030A0"/>
              </a:solidFill>
            </a:endParaRPr>
          </a:p>
          <a:p>
            <a:pPr algn="r">
              <a:buNone/>
            </a:pPr>
            <a:r>
              <a:rPr lang="ar-TN" b="1" dirty="0" smtClean="0"/>
              <a:t>- معطيات عامة عن البلدية</a:t>
            </a:r>
            <a:endParaRPr lang="fr-FR" b="1" dirty="0" smtClean="0"/>
          </a:p>
          <a:p>
            <a:pPr algn="r">
              <a:buNone/>
            </a:pPr>
            <a:r>
              <a:rPr lang="fr-FR" b="1" dirty="0" smtClean="0"/>
              <a:t> </a:t>
            </a:r>
            <a:r>
              <a:rPr lang="ar-TN" b="1" dirty="0" smtClean="0"/>
              <a:t>- تقسيم ترابي للمنطقة البلدية</a:t>
            </a:r>
            <a:endParaRPr lang="fr-FR" b="1" dirty="0" smtClean="0"/>
          </a:p>
          <a:p>
            <a:pPr algn="r">
              <a:buNone/>
            </a:pPr>
            <a:r>
              <a:rPr lang="ar-TN" b="1" dirty="0" smtClean="0"/>
              <a:t>- جرد </a:t>
            </a:r>
            <a:r>
              <a:rPr lang="ar-TN" b="1" dirty="0" err="1" smtClean="0"/>
              <a:t>و</a:t>
            </a:r>
            <a:r>
              <a:rPr lang="ar-TN" b="1" dirty="0" smtClean="0"/>
              <a:t> تشخيص البنية التحتية لكل منطقة</a:t>
            </a:r>
            <a:endParaRPr lang="fr-FR" b="1" dirty="0" smtClean="0"/>
          </a:p>
          <a:p>
            <a:pPr algn="r"/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ar-TN" b="1" dirty="0" smtClean="0">
                <a:solidFill>
                  <a:srgbClr val="7030A0"/>
                </a:solidFill>
              </a:rPr>
              <a:t> </a:t>
            </a:r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بحي وسط المدينة</a:t>
            </a:r>
            <a:endParaRPr lang="fr-FR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62" y="1500181"/>
          <a:ext cx="8501119" cy="485777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8884"/>
                <a:gridCol w="351455"/>
                <a:gridCol w="372469"/>
                <a:gridCol w="446543"/>
                <a:gridCol w="408192"/>
                <a:gridCol w="411345"/>
                <a:gridCol w="371944"/>
                <a:gridCol w="299446"/>
                <a:gridCol w="447067"/>
                <a:gridCol w="446543"/>
                <a:gridCol w="447067"/>
                <a:gridCol w="446543"/>
                <a:gridCol w="598892"/>
                <a:gridCol w="372469"/>
                <a:gridCol w="447067"/>
                <a:gridCol w="299446"/>
                <a:gridCol w="521142"/>
                <a:gridCol w="446543"/>
                <a:gridCol w="1048062"/>
              </a:tblGrid>
              <a:tr h="271107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320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3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الحي الإداري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علي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الكويت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علي </a:t>
                      </a:r>
                      <a:r>
                        <a:rPr lang="ar-TN" sz="800" dirty="0" err="1"/>
                        <a:t>البلهوان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  شارع الجمهورية   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ابن الجزار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الجامع الكبير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قرطاج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مصباح </a:t>
                      </a:r>
                      <a:r>
                        <a:rPr lang="ar-TN" sz="800" dirty="0" err="1"/>
                        <a:t>الجربوعي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أحمد </a:t>
                      </a:r>
                      <a:r>
                        <a:rPr lang="ar-TN" sz="800" dirty="0" err="1"/>
                        <a:t>التليلي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9 </a:t>
                      </a:r>
                      <a:r>
                        <a:rPr lang="ar-TN" sz="800" dirty="0" err="1"/>
                        <a:t>أفريل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2349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64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6209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643438" y="1643050"/>
          <a:ext cx="4500562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14282" y="1857364"/>
          <a:ext cx="4448178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ar-TN" b="1" dirty="0" smtClean="0">
                <a:solidFill>
                  <a:srgbClr val="7030A0"/>
                </a:solidFill>
              </a:rPr>
              <a:t> الطرقات بحي وسط المدينة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572000" y="2000240"/>
          <a:ext cx="457200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0" y="1857364"/>
          <a:ext cx="4643438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 txBox="1">
            <a:spLocks/>
          </p:cNvSpPr>
          <p:nvPr/>
        </p:nvSpPr>
        <p:spPr>
          <a:xfrm>
            <a:off x="428596" y="5714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بحي وسط المدينة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500042"/>
            <a:ext cx="8229600" cy="9001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ar-TN" sz="2800" b="1" dirty="0" smtClean="0">
                <a:solidFill>
                  <a:srgbClr val="0000CC"/>
                </a:solidFill>
              </a:rPr>
              <a:t>بمنطقة حي البساتين </a:t>
            </a:r>
            <a:r>
              <a:rPr lang="ar-TN" sz="2800" b="1" dirty="0" err="1" smtClean="0">
                <a:solidFill>
                  <a:srgbClr val="0000CC"/>
                </a:solidFill>
              </a:rPr>
              <a:t>و</a:t>
            </a:r>
            <a:r>
              <a:rPr lang="ar-TN" sz="2800" b="1" dirty="0" smtClean="0">
                <a:solidFill>
                  <a:srgbClr val="0000CC"/>
                </a:solidFill>
              </a:rPr>
              <a:t> سيدي سالم</a:t>
            </a:r>
            <a:endParaRPr lang="fr-FR" sz="2800" b="1" dirty="0" smtClean="0">
              <a:solidFill>
                <a:srgbClr val="0000CC"/>
              </a:solidFill>
            </a:endParaRPr>
          </a:p>
        </p:txBody>
      </p:sp>
      <p:pic>
        <p:nvPicPr>
          <p:cNvPr id="4" name="Imag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885828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1364" y="1643050"/>
            <a:ext cx="205263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9" y="4357695"/>
            <a:ext cx="2643205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70" name="AutoShape 2"/>
          <p:cNvCxnSpPr>
            <a:cxnSpLocks noChangeShapeType="1"/>
          </p:cNvCxnSpPr>
          <p:nvPr/>
        </p:nvCxnSpPr>
        <p:spPr bwMode="auto">
          <a:xfrm rot="10800000">
            <a:off x="3857620" y="1357298"/>
            <a:ext cx="3214712" cy="85725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7171" name="AutoShape 3"/>
          <p:cNvCxnSpPr>
            <a:cxnSpLocks noChangeShapeType="1"/>
          </p:cNvCxnSpPr>
          <p:nvPr/>
        </p:nvCxnSpPr>
        <p:spPr bwMode="auto">
          <a:xfrm flipV="1">
            <a:off x="3357554" y="4143380"/>
            <a:ext cx="3000396" cy="57150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714364"/>
            <a:ext cx="8229600" cy="1143000"/>
          </a:xfrm>
        </p:spPr>
        <p:txBody>
          <a:bodyPr>
            <a:no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 </a:t>
            </a:r>
            <a:br>
              <a:rPr lang="ar-TN" sz="4000" b="1" dirty="0" smtClean="0">
                <a:solidFill>
                  <a:srgbClr val="7030A0"/>
                </a:solidFill>
              </a:rPr>
            </a:br>
            <a:r>
              <a:rPr lang="ar-TN" sz="4000" b="1" dirty="0" smtClean="0">
                <a:solidFill>
                  <a:srgbClr val="7030A0"/>
                </a:solidFill>
              </a:rPr>
              <a:t>بمنطقة حي البساتين </a:t>
            </a:r>
            <a:r>
              <a:rPr lang="ar-TN" sz="4000" b="1" dirty="0" err="1" smtClean="0">
                <a:solidFill>
                  <a:srgbClr val="7030A0"/>
                </a:solidFill>
              </a:rPr>
              <a:t>و</a:t>
            </a:r>
            <a:r>
              <a:rPr lang="ar-TN" sz="4000" b="1" dirty="0" smtClean="0">
                <a:solidFill>
                  <a:srgbClr val="7030A0"/>
                </a:solidFill>
              </a:rPr>
              <a:t> سيدي سالم </a:t>
            </a:r>
            <a:r>
              <a:rPr lang="fr-FR" sz="4000" b="1" dirty="0" smtClean="0">
                <a:solidFill>
                  <a:srgbClr val="7030A0"/>
                </a:solidFill>
              </a:rPr>
              <a:t/>
            </a:r>
            <a:br>
              <a:rPr lang="fr-FR" sz="4000" b="1" dirty="0" smtClean="0">
                <a:solidFill>
                  <a:srgbClr val="7030A0"/>
                </a:solidFill>
              </a:rPr>
            </a:br>
            <a:endParaRPr lang="fr-FR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5" y="1776826"/>
          <a:ext cx="8001054" cy="443825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1201"/>
                <a:gridCol w="324178"/>
                <a:gridCol w="409593"/>
                <a:gridCol w="339163"/>
                <a:gridCol w="332670"/>
                <a:gridCol w="329672"/>
                <a:gridCol w="310692"/>
                <a:gridCol w="340162"/>
                <a:gridCol w="327674"/>
                <a:gridCol w="172328"/>
                <a:gridCol w="270231"/>
                <a:gridCol w="212790"/>
                <a:gridCol w="270231"/>
                <a:gridCol w="340162"/>
                <a:gridCol w="355646"/>
                <a:gridCol w="419583"/>
                <a:gridCol w="405098"/>
                <a:gridCol w="342659"/>
                <a:gridCol w="330172"/>
                <a:gridCol w="371132"/>
                <a:gridCol w="310692"/>
                <a:gridCol w="307196"/>
                <a:gridCol w="310692"/>
                <a:gridCol w="567437"/>
              </a:tblGrid>
              <a:tr h="179898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</a:t>
                      </a:r>
                      <a:r>
                        <a:rPr lang="ar-TN" sz="700" b="1" dirty="0"/>
                        <a:t>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2507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24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50197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9966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شارع البيئة بحي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986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800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8655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شارع ليبيا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العربي </a:t>
                      </a:r>
                      <a:r>
                        <a:rPr lang="ar-TN" sz="800" dirty="0" err="1"/>
                        <a:t>زروق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عمر المختار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err="1"/>
                        <a:t>إمتداد</a:t>
                      </a:r>
                      <a:r>
                        <a:rPr lang="ar-TN" sz="800" dirty="0"/>
                        <a:t> لنهج الحرية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47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8655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18760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47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5221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7861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18112.5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36825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18112.5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>
                          <a:latin typeface="Calibri"/>
                          <a:ea typeface="Calibri"/>
                          <a:cs typeface="Arial"/>
                        </a:rPr>
                        <a:t>10460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981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13876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12981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7887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36872.5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>
                          <a:latin typeface="Calibri"/>
                          <a:ea typeface="Calibri"/>
                          <a:cs typeface="Arial"/>
                        </a:rPr>
                        <a:t>53625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2350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36247.5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16410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>
                          <a:latin typeface="Calibri"/>
                          <a:ea typeface="Calibri"/>
                          <a:cs typeface="Arial"/>
                        </a:rPr>
                        <a:t>17350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TN" sz="3600" b="1" dirty="0" smtClean="0">
                <a:solidFill>
                  <a:srgbClr val="7030A0"/>
                </a:solidFill>
              </a:rPr>
              <a:t>بطاقة تشخيص للشبكات العمومية بمنطقة حي البساتين </a:t>
            </a:r>
            <a:r>
              <a:rPr lang="ar-TN" sz="3600" b="1" dirty="0" err="1" smtClean="0">
                <a:solidFill>
                  <a:srgbClr val="7030A0"/>
                </a:solidFill>
              </a:rPr>
              <a:t>و</a:t>
            </a:r>
            <a:r>
              <a:rPr lang="ar-TN" sz="3600" b="1" dirty="0" smtClean="0">
                <a:solidFill>
                  <a:srgbClr val="7030A0"/>
                </a:solidFill>
              </a:rPr>
              <a:t> سيدي سالم</a:t>
            </a:r>
            <a:endParaRPr lang="fr-FR" sz="36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642909" y="1571613"/>
          <a:ext cx="8072496" cy="478634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2806"/>
                <a:gridCol w="333734"/>
                <a:gridCol w="353689"/>
                <a:gridCol w="353689"/>
                <a:gridCol w="457950"/>
                <a:gridCol w="390605"/>
                <a:gridCol w="353190"/>
                <a:gridCol w="284348"/>
                <a:gridCol w="424527"/>
                <a:gridCol w="424029"/>
                <a:gridCol w="424527"/>
                <a:gridCol w="424029"/>
                <a:gridCol w="568697"/>
                <a:gridCol w="353689"/>
                <a:gridCol w="424527"/>
                <a:gridCol w="284348"/>
                <a:gridCol w="494865"/>
                <a:gridCol w="424029"/>
                <a:gridCol w="995218"/>
              </a:tblGrid>
              <a:tr h="358176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التطهير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562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نسبة الربط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15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444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17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شارع البيئة بحي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شارع ليبيا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العربي </a:t>
                      </a:r>
                      <a:r>
                        <a:rPr lang="ar-TN" sz="800" dirty="0" err="1"/>
                        <a:t>زروق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462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عمر المختار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امتداد لنهج الحرية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3202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 smtClean="0">
                          <a:latin typeface="Calibri"/>
                          <a:ea typeface="Calibri"/>
                          <a:cs typeface="Arial"/>
                        </a:rPr>
                        <a:t>4500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/>
                        <a:t>% </a:t>
                      </a:r>
                      <a:r>
                        <a:rPr lang="fr-FR" sz="800" dirty="0" smtClean="0"/>
                        <a:t>47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1401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/>
                        <a:t>% </a:t>
                      </a:r>
                      <a:r>
                        <a:rPr lang="fr-FR" sz="800" dirty="0" smtClean="0"/>
                        <a:t>23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3940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 smtClean="0"/>
                        <a:t>7702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%51</a:t>
                      </a:r>
                      <a:r>
                        <a:rPr lang="ar-TN" sz="800" dirty="0" smtClean="0"/>
                        <a:t> 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154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0" y="2071678"/>
          <a:ext cx="4640763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بمنطقة حي البساتين </a:t>
            </a:r>
            <a:r>
              <a:rPr lang="ar-TN" b="1" dirty="0" err="1" smtClean="0">
                <a:solidFill>
                  <a:srgbClr val="7030A0"/>
                </a:solidFill>
              </a:rPr>
              <a:t>و</a:t>
            </a:r>
            <a:r>
              <a:rPr lang="ar-TN" b="1" dirty="0" smtClean="0">
                <a:solidFill>
                  <a:srgbClr val="7030A0"/>
                </a:solidFill>
              </a:rPr>
              <a:t> سيدي سالم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graphicFrame>
        <p:nvGraphicFramePr>
          <p:cNvPr id="8" name="Graphique 7"/>
          <p:cNvGraphicFramePr/>
          <p:nvPr/>
        </p:nvGraphicFramePr>
        <p:xfrm>
          <a:off x="4643438" y="1785926"/>
          <a:ext cx="385765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بمنطقة حي البساتين </a:t>
            </a:r>
            <a:r>
              <a:rPr kumimoji="0" lang="ar-T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سيدي سالم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Graphique 5"/>
          <p:cNvGraphicFramePr/>
          <p:nvPr/>
        </p:nvGraphicFramePr>
        <p:xfrm>
          <a:off x="5143504" y="1714488"/>
          <a:ext cx="3786214" cy="3778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/>
          <p:nvPr/>
        </p:nvGraphicFramePr>
        <p:xfrm>
          <a:off x="428596" y="1571612"/>
          <a:ext cx="421484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2800" b="1" dirty="0" smtClean="0">
                <a:solidFill>
                  <a:srgbClr val="0000CC"/>
                </a:solidFill>
              </a:rPr>
              <a:t>بمنطقة حي الشرقي</a:t>
            </a:r>
            <a:endParaRPr 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" y="1571612"/>
            <a:ext cx="8372475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5614341"/>
            <a:ext cx="2071670" cy="124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147" name="AutoShape 3"/>
          <p:cNvCxnSpPr>
            <a:cxnSpLocks noChangeShapeType="1"/>
            <a:stCxn id="8" idx="0"/>
          </p:cNvCxnSpPr>
          <p:nvPr/>
        </p:nvCxnSpPr>
        <p:spPr bwMode="auto">
          <a:xfrm rot="16200000" flipV="1">
            <a:off x="3782934" y="3503687"/>
            <a:ext cx="1899589" cy="232171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</a:t>
            </a:r>
            <a:br>
              <a:rPr lang="ar-TN" sz="4000" b="1" dirty="0" smtClean="0">
                <a:solidFill>
                  <a:srgbClr val="7030A0"/>
                </a:solidFill>
              </a:rPr>
            </a:br>
            <a:r>
              <a:rPr lang="ar-TN" sz="4000" b="1" dirty="0" smtClean="0">
                <a:solidFill>
                  <a:srgbClr val="7030A0"/>
                </a:solidFill>
              </a:rPr>
              <a:t>بالحي الشرقي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71474" y="1673731"/>
          <a:ext cx="8215372" cy="498807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60233"/>
                <a:gridCol w="274366"/>
                <a:gridCol w="89047"/>
                <a:gridCol w="402912"/>
                <a:gridCol w="344483"/>
                <a:gridCol w="336352"/>
                <a:gridCol w="334321"/>
                <a:gridCol w="238292"/>
                <a:gridCol w="360233"/>
                <a:gridCol w="360233"/>
                <a:gridCol w="151918"/>
                <a:gridCol w="352103"/>
                <a:gridCol w="144296"/>
                <a:gridCol w="359725"/>
                <a:gridCol w="387162"/>
                <a:gridCol w="361248"/>
                <a:gridCol w="426284"/>
                <a:gridCol w="412058"/>
                <a:gridCol w="348038"/>
                <a:gridCol w="298247"/>
                <a:gridCol w="289609"/>
                <a:gridCol w="431873"/>
                <a:gridCol w="360233"/>
                <a:gridCol w="360233"/>
                <a:gridCol w="431873"/>
              </a:tblGrid>
              <a:tr h="198765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925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9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béton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89917">
                <a:tc gridSpan="2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 </a:t>
                      </a:r>
                      <a:r>
                        <a:rPr lang="ar-TN" sz="700" b="1" dirty="0" err="1"/>
                        <a:t>الرئيسبة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51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الطيب </a:t>
                      </a:r>
                      <a:r>
                        <a:rPr lang="ar-TN" sz="700" b="1" dirty="0" err="1"/>
                        <a:t>المهيري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51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شارع سيدي عبد الله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51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الشيخ </a:t>
                      </a:r>
                      <a:r>
                        <a:rPr lang="ar-TN" sz="700" b="1" dirty="0" err="1"/>
                        <a:t>مقديش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925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1881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1881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</a:t>
                      </a:r>
                      <a:r>
                        <a:rPr lang="ar-TN" sz="700" b="1" dirty="0" err="1"/>
                        <a:t>الأغالبة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50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4380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4660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</a:t>
                      </a:r>
                      <a:r>
                        <a:rPr lang="ar-TN" sz="700" b="1" dirty="0" err="1"/>
                        <a:t>الدويرة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255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يربط نهج </a:t>
                      </a:r>
                      <a:r>
                        <a:rPr lang="ar-TN" sz="700" b="1" dirty="0" err="1"/>
                        <a:t>الدويرة</a:t>
                      </a:r>
                      <a:r>
                        <a:rPr lang="ar-TN" sz="700" b="1" dirty="0"/>
                        <a:t> بنهج سيدي علي </a:t>
                      </a:r>
                      <a:r>
                        <a:rPr lang="ar-TN" sz="700" b="1" dirty="0" err="1"/>
                        <a:t>البنوري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925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الجزائر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925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</a:t>
                      </a:r>
                      <a:r>
                        <a:rPr lang="ar-TN" sz="700" b="1" dirty="0" err="1"/>
                        <a:t>تازركة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752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سيدي علي </a:t>
                      </a:r>
                      <a:r>
                        <a:rPr lang="ar-TN" sz="700" b="1" dirty="0" err="1"/>
                        <a:t>البنوري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72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4302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11677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9964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9964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26766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9010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7120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6730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34481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مجموع الطرقات الرئيسية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72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5817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4287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12453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7480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13407.5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33685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29410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68262.5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17155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مجموع الطرقات الفرعية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814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10119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6528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10207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19184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21164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13407.5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45436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10055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34030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102743.5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24265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المجموع العام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>
            <a:noAutofit/>
          </a:bodyPr>
          <a:lstStyle/>
          <a:p>
            <a:r>
              <a:rPr lang="ar-TN" sz="4800" b="1" dirty="0" smtClean="0">
                <a:solidFill>
                  <a:srgbClr val="FF0000"/>
                </a:solidFill>
              </a:rPr>
              <a:t>معطيات عامة عن البلدية</a:t>
            </a:r>
            <a:r>
              <a:rPr lang="fr-FR" sz="4800" b="1" dirty="0" smtClean="0">
                <a:solidFill>
                  <a:srgbClr val="FF0000"/>
                </a:solidFill>
              </a:rPr>
              <a:t/>
            </a:r>
            <a:br>
              <a:rPr lang="fr-FR" sz="4800" b="1" dirty="0" smtClean="0">
                <a:solidFill>
                  <a:srgbClr val="FF0000"/>
                </a:solidFill>
              </a:rPr>
            </a:br>
            <a:endParaRPr lang="fr-FR" sz="48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1285860"/>
            <a:ext cx="8643998" cy="4525963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r>
              <a:rPr lang="ar-TN" b="1" dirty="0" smtClean="0">
                <a:latin typeface="+mj-lt"/>
              </a:rPr>
              <a:t> </a:t>
            </a:r>
            <a:endParaRPr lang="fr-FR" dirty="0" smtClean="0">
              <a:latin typeface="+mj-lt"/>
            </a:endParaRPr>
          </a:p>
          <a:p>
            <a:pPr algn="r">
              <a:lnSpc>
                <a:spcPct val="150000"/>
              </a:lnSpc>
              <a:buNone/>
            </a:pPr>
            <a:r>
              <a:rPr lang="ar-TN" b="1" dirty="0" smtClean="0">
                <a:solidFill>
                  <a:srgbClr val="7030A0"/>
                </a:solidFill>
                <a:latin typeface="+mj-lt"/>
              </a:rPr>
              <a:t>البــــــــــــلديـــــة:</a:t>
            </a:r>
            <a:r>
              <a:rPr lang="ar-TN" b="1" dirty="0" smtClean="0">
                <a:latin typeface="+mj-lt"/>
              </a:rPr>
              <a:t>   </a:t>
            </a:r>
            <a:r>
              <a:rPr lang="ar-TN" dirty="0" smtClean="0">
                <a:latin typeface="+mj-lt"/>
              </a:rPr>
              <a:t>الشابة</a:t>
            </a:r>
            <a:br>
              <a:rPr lang="ar-TN" dirty="0" smtClean="0">
                <a:latin typeface="+mj-lt"/>
              </a:rPr>
            </a:br>
            <a:r>
              <a:rPr lang="ar-TN" b="1" dirty="0" smtClean="0">
                <a:solidFill>
                  <a:srgbClr val="7030A0"/>
                </a:solidFill>
                <a:latin typeface="+mj-lt"/>
              </a:rPr>
              <a:t>تاريخ الإحــــداث:    </a:t>
            </a:r>
            <a:r>
              <a:rPr lang="ar-TN" sz="2800" dirty="0" smtClean="0">
                <a:latin typeface="+mj-lt"/>
              </a:rPr>
              <a:t>09 </a:t>
            </a:r>
            <a:r>
              <a:rPr lang="ar-TN" sz="2800" dirty="0" err="1" smtClean="0">
                <a:latin typeface="+mj-lt"/>
              </a:rPr>
              <a:t>جانفي</a:t>
            </a:r>
            <a:r>
              <a:rPr lang="ar-TN" sz="2800" dirty="0" smtClean="0">
                <a:latin typeface="+mj-lt"/>
              </a:rPr>
              <a:t> 1957بموجب الأمر عدد 112</a:t>
            </a:r>
            <a:r>
              <a:rPr lang="ar-TN" sz="2400" dirty="0" smtClean="0">
                <a:latin typeface="+mj-lt"/>
              </a:rPr>
              <a:t> </a:t>
            </a:r>
            <a:endParaRPr lang="fr-FR" sz="2400" dirty="0" smtClean="0">
              <a:latin typeface="+mj-lt"/>
            </a:endParaRPr>
          </a:p>
          <a:p>
            <a:pPr algn="r">
              <a:lnSpc>
                <a:spcPct val="150000"/>
              </a:lnSpc>
              <a:buNone/>
            </a:pPr>
            <a:r>
              <a:rPr lang="fr-FR" b="1" dirty="0" smtClean="0">
                <a:latin typeface="+mj-lt"/>
              </a:rPr>
              <a:t> </a:t>
            </a:r>
            <a:r>
              <a:rPr lang="ar-AE" dirty="0" err="1" smtClean="0"/>
              <a:t>هك</a:t>
            </a:r>
            <a:r>
              <a:rPr lang="fr-FR" b="1" dirty="0" smtClean="0">
                <a:latin typeface="+mj-lt"/>
              </a:rPr>
              <a:t> </a:t>
            </a:r>
            <a:r>
              <a:rPr lang="ar-TN" b="1" dirty="0" smtClean="0">
                <a:solidFill>
                  <a:srgbClr val="7030A0"/>
                </a:solidFill>
                <a:latin typeface="+mj-lt"/>
              </a:rPr>
              <a:t>المساحة الجملية:    </a:t>
            </a:r>
            <a:r>
              <a:rPr lang="ar-TN" dirty="0" smtClean="0">
                <a:latin typeface="+mj-lt"/>
              </a:rPr>
              <a:t>13522</a:t>
            </a:r>
            <a:endParaRPr lang="fr-FR" dirty="0" smtClean="0">
              <a:latin typeface="+mj-lt"/>
            </a:endParaRPr>
          </a:p>
          <a:p>
            <a:pPr algn="r">
              <a:lnSpc>
                <a:spcPct val="150000"/>
              </a:lnSpc>
              <a:buNone/>
            </a:pPr>
            <a:r>
              <a:rPr lang="ar-TN" b="1" dirty="0" smtClean="0">
                <a:latin typeface="+mj-lt"/>
              </a:rPr>
              <a:t> </a:t>
            </a:r>
            <a:r>
              <a:rPr lang="ar-TN" b="1" dirty="0" smtClean="0">
                <a:solidFill>
                  <a:srgbClr val="7030A0"/>
                </a:solidFill>
                <a:latin typeface="+mj-lt"/>
              </a:rPr>
              <a:t>عدد السكّــــــان:  </a:t>
            </a:r>
            <a:r>
              <a:rPr lang="ar-TN" dirty="0" smtClean="0">
                <a:latin typeface="+mj-lt"/>
              </a:rPr>
              <a:t>29282 ساكن</a:t>
            </a:r>
            <a:endParaRPr lang="fr-FR" dirty="0" smtClean="0">
              <a:latin typeface="+mj-lt"/>
            </a:endParaRPr>
          </a:p>
          <a:p>
            <a:pPr algn="r">
              <a:lnSpc>
                <a:spcPct val="150000"/>
              </a:lnSpc>
              <a:buNone/>
            </a:pPr>
            <a:r>
              <a:rPr lang="ar-TN" b="1" dirty="0" smtClean="0">
                <a:solidFill>
                  <a:srgbClr val="7030A0"/>
                </a:solidFill>
                <a:latin typeface="+mj-lt"/>
              </a:rPr>
              <a:t>عدد المســاكــــن:  </a:t>
            </a:r>
            <a:r>
              <a:rPr lang="ar-TN" dirty="0" smtClean="0">
                <a:latin typeface="+mj-lt"/>
              </a:rPr>
              <a:t>10207 مسكن</a:t>
            </a:r>
            <a:endParaRPr lang="fr-FR" dirty="0" smtClean="0">
              <a:latin typeface="+mj-lt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ar-TN" sz="2800" b="1" dirty="0" smtClean="0">
                <a:solidFill>
                  <a:srgbClr val="7030A0"/>
                </a:solidFill>
                <a:latin typeface="+mj-lt"/>
              </a:rPr>
              <a:t>تاريخ المصادقة على </a:t>
            </a:r>
            <a:r>
              <a:rPr lang="ar-AE" sz="2800" b="1" dirty="0" smtClean="0">
                <a:solidFill>
                  <a:srgbClr val="7030A0"/>
                </a:solidFill>
                <a:latin typeface="+mj-lt"/>
              </a:rPr>
              <a:t>مثال التهيئة</a:t>
            </a:r>
            <a:r>
              <a:rPr lang="ar-TN" sz="2800" b="1" dirty="0" smtClean="0">
                <a:solidFill>
                  <a:srgbClr val="7030A0"/>
                </a:solidFill>
                <a:latin typeface="+mj-lt"/>
              </a:rPr>
              <a:t> العمرانيّة</a:t>
            </a:r>
            <a:r>
              <a:rPr lang="ar-TN" sz="2200" b="1" dirty="0" smtClean="0">
                <a:solidFill>
                  <a:srgbClr val="7030A0"/>
                </a:solidFill>
                <a:latin typeface="+mj-lt"/>
              </a:rPr>
              <a:t>: </a:t>
            </a:r>
            <a:r>
              <a:rPr lang="ar-TN" sz="2200" dirty="0" smtClean="0">
                <a:latin typeface="+mj-lt"/>
              </a:rPr>
              <a:t>14 </a:t>
            </a:r>
            <a:r>
              <a:rPr lang="ar-TN" sz="2200" dirty="0" err="1" smtClean="0">
                <a:latin typeface="+mj-lt"/>
              </a:rPr>
              <a:t>جويلية</a:t>
            </a:r>
            <a:r>
              <a:rPr lang="ar-TN" sz="2200" dirty="0" smtClean="0">
                <a:latin typeface="+mj-lt"/>
              </a:rPr>
              <a:t> 2009 الأمر عدد 2203</a:t>
            </a:r>
          </a:p>
          <a:p>
            <a:pPr algn="r">
              <a:buNone/>
            </a:pPr>
            <a:endParaRPr lang="fr-FR" sz="2800" dirty="0">
              <a:latin typeface="+mj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بالحي الشرقي </a:t>
            </a:r>
            <a:endParaRPr lang="fr-FR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54" y="1285860"/>
          <a:ext cx="8501125" cy="528641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9062"/>
                <a:gridCol w="351651"/>
                <a:gridCol w="372676"/>
                <a:gridCol w="446791"/>
                <a:gridCol w="447318"/>
                <a:gridCol w="372676"/>
                <a:gridCol w="372152"/>
                <a:gridCol w="299613"/>
                <a:gridCol w="447318"/>
                <a:gridCol w="372676"/>
                <a:gridCol w="446791"/>
                <a:gridCol w="521431"/>
                <a:gridCol w="521958"/>
                <a:gridCol w="372152"/>
                <a:gridCol w="447318"/>
                <a:gridCol w="372676"/>
                <a:gridCol w="521431"/>
                <a:gridCol w="446791"/>
                <a:gridCol w="1048644"/>
              </a:tblGrid>
              <a:tr h="267532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096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5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الطيب </a:t>
                      </a:r>
                      <a:r>
                        <a:rPr lang="ar-TN" sz="800" dirty="0" err="1"/>
                        <a:t>المهيري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عبد الله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672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الشيخ </a:t>
                      </a:r>
                      <a:r>
                        <a:rPr lang="ar-TN" sz="800" dirty="0" err="1"/>
                        <a:t>مقديش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الأغالبة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الدويرة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63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سيدي علي </a:t>
                      </a:r>
                      <a:r>
                        <a:rPr lang="ar-TN" sz="800" dirty="0" err="1"/>
                        <a:t>النوري</a:t>
                      </a:r>
                      <a:r>
                        <a:rPr lang="ar-TN" sz="800" dirty="0"/>
                        <a:t> بنهج </a:t>
                      </a:r>
                      <a:r>
                        <a:rPr lang="ar-TN" sz="800" dirty="0" err="1"/>
                        <a:t>الدويرة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الجزائر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تازركة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علي </a:t>
                      </a:r>
                      <a:r>
                        <a:rPr lang="ar-TN" sz="800" dirty="0" err="1"/>
                        <a:t>النوري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3332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3110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922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922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10000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636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1332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13332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3746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714876" y="1600200"/>
          <a:ext cx="4214842" cy="3186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428596" y="1571612"/>
          <a:ext cx="4212167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بالحي الشرقي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86314" y="1857364"/>
          <a:ext cx="4143372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14282" y="1643050"/>
          <a:ext cx="4357718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بالحي الشرقي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AE" sz="2800" b="1" dirty="0" smtClean="0">
                <a:solidFill>
                  <a:srgbClr val="0000CC"/>
                </a:solidFill>
              </a:rPr>
              <a:t>منطقة الوهاب</a:t>
            </a:r>
            <a:endParaRPr lang="fr-FR" sz="2800" b="1" dirty="0" smtClean="0">
              <a:solidFill>
                <a:srgbClr val="0000CC"/>
              </a:solidFill>
            </a:endParaRPr>
          </a:p>
        </p:txBody>
      </p:sp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5"/>
            <a:ext cx="8429683" cy="47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33</a:t>
            </a:fld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857224" y="5572140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لشبكة الطرقات</a:t>
            </a:r>
            <a:br>
              <a:rPr lang="ar-TN" b="1" dirty="0" smtClean="0">
                <a:solidFill>
                  <a:srgbClr val="7030A0"/>
                </a:solidFill>
              </a:rPr>
            </a:br>
            <a:r>
              <a:rPr lang="ar-TN" b="1" dirty="0" smtClean="0">
                <a:solidFill>
                  <a:srgbClr val="7030A0"/>
                </a:solidFill>
              </a:rPr>
              <a:t>بمنطقة الوهاب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85721" y="1428735"/>
          <a:ext cx="8572558" cy="514353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2715"/>
                <a:gridCol w="345727"/>
                <a:gridCol w="438851"/>
                <a:gridCol w="362854"/>
                <a:gridCol w="354291"/>
                <a:gridCol w="352150"/>
                <a:gridCol w="330743"/>
                <a:gridCol w="363388"/>
                <a:gridCol w="349473"/>
                <a:gridCol w="184103"/>
                <a:gridCol w="389078"/>
                <a:gridCol w="168582"/>
                <a:gridCol w="362319"/>
                <a:gridCol w="331815"/>
                <a:gridCol w="380515"/>
                <a:gridCol w="449018"/>
                <a:gridCol w="434034"/>
                <a:gridCol w="366600"/>
                <a:gridCol w="352150"/>
                <a:gridCol w="396035"/>
                <a:gridCol w="324321"/>
                <a:gridCol w="379445"/>
                <a:gridCol w="379445"/>
                <a:gridCol w="454906"/>
              </a:tblGrid>
              <a:tr h="203625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156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81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6384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395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2839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2.6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4000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5520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5520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4000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علي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202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المغرب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725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1930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1.75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2365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6.17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الحرية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2.10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3600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الطاهر صفر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3510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3510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منصور </a:t>
                      </a:r>
                      <a:r>
                        <a:rPr lang="ar-TN" sz="800" dirty="0" err="1"/>
                        <a:t>امبية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2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414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رمادة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المرسى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096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2587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2263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10352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12658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14090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19165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9000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9425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17280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6145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096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1882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3384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2776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15770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53930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12440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13440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9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4437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7021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13736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15488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8046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14090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34935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56750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11780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21865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18780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19585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TN" b="1" dirty="0" smtClean="0">
                <a:solidFill>
                  <a:srgbClr val="7030A0"/>
                </a:solidFill>
              </a:rPr>
              <a:t>بطاقة تشخيص للشبكات العمومية بمنطقة الوهاب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8" y="1285856"/>
          <a:ext cx="8358240" cy="521497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3525"/>
                <a:gridCol w="345548"/>
                <a:gridCol w="366209"/>
                <a:gridCol w="439038"/>
                <a:gridCol w="401331"/>
                <a:gridCol w="404431"/>
                <a:gridCol w="365692"/>
                <a:gridCol w="294413"/>
                <a:gridCol w="439553"/>
                <a:gridCol w="439038"/>
                <a:gridCol w="439553"/>
                <a:gridCol w="439038"/>
                <a:gridCol w="588828"/>
                <a:gridCol w="366209"/>
                <a:gridCol w="439553"/>
                <a:gridCol w="294413"/>
                <a:gridCol w="512383"/>
                <a:gridCol w="439038"/>
                <a:gridCol w="1030447"/>
              </a:tblGrid>
              <a:tr h="319020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205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2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علي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</a:t>
                      </a:r>
                      <a:r>
                        <a:rPr lang="fr-FR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المغرب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الحرية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الطاهر صفر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منصور </a:t>
                      </a:r>
                      <a:r>
                        <a:rPr lang="ar-TN" sz="800" dirty="0" err="1"/>
                        <a:t>امبية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رمادة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Dallat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المرسى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6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955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955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5215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688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830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6562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5</a:t>
                      </a: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6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1175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1175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12453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11777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7</a:t>
                      </a: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العـام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14876" y="1785926"/>
          <a:ext cx="4214842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0" y="2143116"/>
          <a:ext cx="4640763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 الطرقات بحي الوهاب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429124" y="1928802"/>
          <a:ext cx="4714876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0" y="2143116"/>
          <a:ext cx="4457672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357158" y="5714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بحي الوهاب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2800" b="1" dirty="0" smtClean="0">
                <a:solidFill>
                  <a:srgbClr val="0000CC"/>
                </a:solidFill>
              </a:rPr>
              <a:t>منطقة </a:t>
            </a:r>
            <a:r>
              <a:rPr lang="ar-TN" sz="2800" b="1" dirty="0" err="1" smtClean="0">
                <a:solidFill>
                  <a:srgbClr val="0000CC"/>
                </a:solidFill>
              </a:rPr>
              <a:t>عويدان</a:t>
            </a:r>
            <a:r>
              <a:rPr lang="ar-TN" sz="2800" b="1" dirty="0" smtClean="0">
                <a:solidFill>
                  <a:srgbClr val="0000CC"/>
                </a:solidFill>
              </a:rPr>
              <a:t/>
            </a:r>
            <a:br>
              <a:rPr lang="ar-TN" sz="2800" b="1" dirty="0" smtClean="0">
                <a:solidFill>
                  <a:srgbClr val="0000CC"/>
                </a:solidFill>
              </a:rPr>
            </a:br>
            <a:endParaRPr 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860" y="928669"/>
            <a:ext cx="8678279" cy="551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1285861"/>
            <a:ext cx="214314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20" y="4143380"/>
            <a:ext cx="1714480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98" name="AutoShape 2"/>
          <p:cNvCxnSpPr>
            <a:cxnSpLocks noChangeShapeType="1"/>
          </p:cNvCxnSpPr>
          <p:nvPr/>
        </p:nvCxnSpPr>
        <p:spPr bwMode="auto">
          <a:xfrm flipH="1" flipV="1">
            <a:off x="4071934" y="4357694"/>
            <a:ext cx="3343275" cy="19050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</p:spPr>
      </p:cxnSp>
      <p:cxnSp>
        <p:nvCxnSpPr>
          <p:cNvPr id="4099" name="AutoShape 3"/>
          <p:cNvCxnSpPr>
            <a:cxnSpLocks noChangeShapeType="1"/>
          </p:cNvCxnSpPr>
          <p:nvPr/>
        </p:nvCxnSpPr>
        <p:spPr bwMode="auto">
          <a:xfrm rot="5400000">
            <a:off x="223813" y="3195629"/>
            <a:ext cx="1471611" cy="22384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لشبكة الطرقات بمنطقة </a:t>
            </a:r>
            <a:r>
              <a:rPr lang="ar-TN" b="1" dirty="0" err="1" smtClean="0">
                <a:solidFill>
                  <a:srgbClr val="7030A0"/>
                </a:solidFill>
              </a:rPr>
              <a:t>عويدان</a:t>
            </a:r>
            <a:r>
              <a:rPr lang="ar-TN" b="1" dirty="0" smtClean="0">
                <a:solidFill>
                  <a:srgbClr val="7030A0"/>
                </a:solidFill>
              </a:rPr>
              <a:t>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14285" y="785792"/>
          <a:ext cx="8715432" cy="564360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8095"/>
                <a:gridCol w="353121"/>
                <a:gridCol w="446163"/>
                <a:gridCol w="369446"/>
                <a:gridCol w="362373"/>
                <a:gridCol w="359108"/>
                <a:gridCol w="338432"/>
                <a:gridCol w="370533"/>
                <a:gridCol w="356931"/>
                <a:gridCol w="187715"/>
                <a:gridCol w="294359"/>
                <a:gridCol w="231788"/>
                <a:gridCol w="294359"/>
                <a:gridCol w="370533"/>
                <a:gridCol w="387401"/>
                <a:gridCol w="457046"/>
                <a:gridCol w="441268"/>
                <a:gridCol w="373254"/>
                <a:gridCol w="359652"/>
                <a:gridCol w="404269"/>
                <a:gridCol w="338432"/>
                <a:gridCol w="334622"/>
                <a:gridCol w="338432"/>
                <a:gridCol w="618100"/>
              </a:tblGrid>
              <a:tr h="232082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135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785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51779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26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حنبعل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723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923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ابن الجزار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754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139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2.1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741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741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أبو سعيد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723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الجامع الكبير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723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بعرض15 </a:t>
                      </a:r>
                      <a:r>
                        <a:rPr lang="ar-TN" sz="800" dirty="0" err="1"/>
                        <a:t>م</a:t>
                      </a:r>
                      <a:r>
                        <a:rPr lang="ar-TN" sz="800" dirty="0"/>
                        <a:t> 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361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صفاقس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766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6573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2173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9756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10566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766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8031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19051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22345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8271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16010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177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2659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14361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15683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2973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28807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34095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18837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17410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12740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المعدات الإعلامية</a:t>
            </a:r>
            <a:r>
              <a:rPr lang="fr-FR" sz="4000" b="1" dirty="0" smtClean="0">
                <a:solidFill>
                  <a:srgbClr val="7030A0"/>
                </a:solidFill>
              </a:rPr>
              <a:t/>
            </a:r>
            <a:br>
              <a:rPr lang="fr-FR" sz="4000" b="1" dirty="0" smtClean="0">
                <a:solidFill>
                  <a:srgbClr val="7030A0"/>
                </a:solidFill>
              </a:rPr>
            </a:b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14282" y="2500304"/>
          <a:ext cx="8715434" cy="377661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589777"/>
                <a:gridCol w="796324"/>
                <a:gridCol w="687026"/>
                <a:gridCol w="602373"/>
                <a:gridCol w="604016"/>
                <a:gridCol w="602921"/>
                <a:gridCol w="602921"/>
                <a:gridCol w="606755"/>
                <a:gridCol w="589777"/>
                <a:gridCol w="97249"/>
                <a:gridCol w="602921"/>
                <a:gridCol w="602373"/>
                <a:gridCol w="732704"/>
                <a:gridCol w="998297"/>
              </a:tblGrid>
              <a:tr h="42534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مؤهلات المستعملين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مجال</a:t>
                      </a:r>
                      <a:endParaRPr lang="fr-FR" sz="7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err="1"/>
                        <a:t>الإستعمال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كلفة الصيانة السنوية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الحالة المادية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العدد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تاريخ الإقتناء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نوعية المعدات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9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في حاجة إلى تكوين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غير مؤهل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وجود نقص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معطبة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حالة مدنية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(أدب، إنصاف)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2017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موزعات 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96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×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×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كافة الأقسام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33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37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 </a:t>
                      </a:r>
                      <a:r>
                        <a:rPr lang="ar-TN" sz="800" dirty="0" smtClean="0"/>
                        <a:t>2003-2006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2018- 2020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حواسيب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7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كافة الأقسام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 dirty="0" smtClean="0">
                          <a:latin typeface="Calibri"/>
                          <a:ea typeface="Calibri"/>
                          <a:cs typeface="Arial"/>
                        </a:rPr>
                        <a:t>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 dirty="0" smtClean="0">
                          <a:latin typeface="Calibri"/>
                          <a:ea typeface="Calibri"/>
                          <a:cs typeface="Arial"/>
                        </a:rPr>
                        <a:t>11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 dirty="0" smtClean="0">
                          <a:latin typeface="Calibri"/>
                          <a:ea typeface="Calibri"/>
                          <a:cs typeface="Arial"/>
                        </a:rPr>
                        <a:t>17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2003-2006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آلات طباعة </a:t>
                      </a:r>
                      <a:r>
                        <a:rPr lang="ar-TN" sz="800" dirty="0" err="1"/>
                        <a:t>الليزرية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الإعلامية</a:t>
                      </a:r>
                      <a:endParaRPr lang="ar-TN" sz="800" baseline="0" dirty="0" smtClean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baseline="0" dirty="0" smtClean="0">
                          <a:latin typeface="Calibri"/>
                          <a:ea typeface="Calibri"/>
                          <a:cs typeface="Arial"/>
                        </a:rPr>
                        <a:t>مصلحة فنية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baseline="0" dirty="0" smtClean="0">
                          <a:latin typeface="Calibri"/>
                          <a:ea typeface="Calibri"/>
                          <a:cs typeface="Arial"/>
                        </a:rPr>
                        <a:t>شؤون إدارية ومالية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2016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آلة</a:t>
                      </a:r>
                      <a:r>
                        <a:rPr lang="ar-TN" sz="800" baseline="0" dirty="0" smtClean="0">
                          <a:latin typeface="Calibri"/>
                          <a:ea typeface="Calibri"/>
                          <a:cs typeface="Arial"/>
                        </a:rPr>
                        <a:t> طباعة 3*1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9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الجباية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1 </a:t>
                      </a: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2003-2008 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آلات طباعة إبرية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fr-FR" sz="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dirty="0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الحالة المدنية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مكتب الضبط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2003-2015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آلة طباعة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49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2014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مساحات ضوئية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571472" y="1000108"/>
            <a:ext cx="8143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r-FR" dirty="0" smtClean="0"/>
          </a:p>
          <a:p>
            <a:pPr algn="r"/>
            <a:r>
              <a:rPr lang="fr-FR" dirty="0" smtClean="0"/>
              <a:t>× </a:t>
            </a:r>
            <a:r>
              <a:rPr lang="ar-TN" dirty="0" smtClean="0"/>
              <a:t>-وجود شبكة إعلامية داخلية            نعم                لا</a:t>
            </a:r>
          </a:p>
          <a:p>
            <a:pPr algn="r"/>
            <a:r>
              <a:rPr lang="ar-TN" dirty="0" smtClean="0"/>
              <a:t>-الحاجة إلى توسعة شبكة               نعم  ×            لا</a:t>
            </a:r>
            <a:r>
              <a:rPr lang="fr-FR" dirty="0" smtClean="0"/>
              <a:t> </a:t>
            </a:r>
          </a:p>
          <a:p>
            <a:pPr algn="r"/>
            <a:r>
              <a:rPr lang="fr-FR" dirty="0" smtClean="0"/>
              <a:t>       </a:t>
            </a:r>
            <a:r>
              <a:rPr lang="ar-TN" dirty="0" smtClean="0"/>
              <a:t>-الحاجة إلى إحداث شبكة               نعم  ×            لا</a:t>
            </a:r>
            <a:endParaRPr lang="fr-FR" dirty="0" smtClean="0"/>
          </a:p>
          <a:p>
            <a:pPr algn="r"/>
            <a:endParaRPr lang="fr-FR" dirty="0" smtClean="0"/>
          </a:p>
          <a:p>
            <a:pPr algn="r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بمنطقة </a:t>
            </a:r>
            <a:r>
              <a:rPr lang="ar-TN" sz="4000" b="1" dirty="0" err="1" smtClean="0">
                <a:solidFill>
                  <a:srgbClr val="7030A0"/>
                </a:solidFill>
              </a:rPr>
              <a:t>عويدان</a:t>
            </a:r>
            <a:endParaRPr lang="fr-FR" sz="40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61" y="1500178"/>
          <a:ext cx="8429677" cy="485777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6204"/>
                <a:gridCol w="348502"/>
                <a:gridCol w="369339"/>
                <a:gridCol w="442790"/>
                <a:gridCol w="404761"/>
                <a:gridCol w="407888"/>
                <a:gridCol w="368818"/>
                <a:gridCol w="296929"/>
                <a:gridCol w="443310"/>
                <a:gridCol w="442790"/>
                <a:gridCol w="443310"/>
                <a:gridCol w="442790"/>
                <a:gridCol w="593861"/>
                <a:gridCol w="369339"/>
                <a:gridCol w="443310"/>
                <a:gridCol w="296929"/>
                <a:gridCol w="516763"/>
                <a:gridCol w="442790"/>
                <a:gridCol w="1039254"/>
              </a:tblGrid>
              <a:tr h="393442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685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6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حنبعل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ابن الجزار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</a:t>
                      </a:r>
                      <a:r>
                        <a:rPr lang="ar-TN" sz="800" dirty="0" err="1"/>
                        <a:t>بوسعيد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الجامع الكبير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بعرض 15 </a:t>
                      </a:r>
                      <a:r>
                        <a:rPr lang="ar-TN" sz="800" dirty="0" err="1"/>
                        <a:t>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</a:t>
                      </a:r>
                      <a:r>
                        <a:rPr lang="ar-TN" sz="800" dirty="0" err="1"/>
                        <a:t>عويدان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4905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9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نعم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3940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7965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 الطرقات بمنطقة </a:t>
            </a:r>
            <a:r>
              <a:rPr lang="ar-TN" b="1" dirty="0" err="1" smtClean="0">
                <a:solidFill>
                  <a:srgbClr val="7030A0"/>
                </a:solidFill>
              </a:rPr>
              <a:t>عويدان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graphicFrame>
        <p:nvGraphicFramePr>
          <p:cNvPr id="6" name="Graphique 5"/>
          <p:cNvGraphicFramePr/>
          <p:nvPr/>
        </p:nvGraphicFramePr>
        <p:xfrm>
          <a:off x="285720" y="2571744"/>
          <a:ext cx="4143404" cy="2889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41</a:t>
            </a:fld>
            <a:endParaRPr lang="fr-BE"/>
          </a:p>
        </p:txBody>
      </p:sp>
      <p:graphicFrame>
        <p:nvGraphicFramePr>
          <p:cNvPr id="10" name="Graphique 9"/>
          <p:cNvGraphicFramePr/>
          <p:nvPr/>
        </p:nvGraphicFramePr>
        <p:xfrm>
          <a:off x="4786314" y="1785926"/>
          <a:ext cx="392905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214810" y="1643050"/>
          <a:ext cx="457200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85720" y="1500174"/>
          <a:ext cx="414340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بمنطقة </a:t>
            </a:r>
            <a:r>
              <a:rPr kumimoji="0" lang="ar-T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عويدان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TN" b="1" dirty="0" smtClean="0">
                <a:solidFill>
                  <a:srgbClr val="0000CC"/>
                </a:solidFill>
              </a:rPr>
              <a:t>منطقة </a:t>
            </a:r>
            <a:r>
              <a:rPr lang="ar-TN" b="1" dirty="0" err="1" smtClean="0">
                <a:solidFill>
                  <a:srgbClr val="0000CC"/>
                </a:solidFill>
              </a:rPr>
              <a:t>الفراحتة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8258205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357166"/>
            <a:ext cx="24288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74" name="AutoShape 2"/>
          <p:cNvCxnSpPr>
            <a:cxnSpLocks noChangeShapeType="1"/>
          </p:cNvCxnSpPr>
          <p:nvPr/>
        </p:nvCxnSpPr>
        <p:spPr bwMode="auto">
          <a:xfrm rot="5400000">
            <a:off x="4929190" y="2928934"/>
            <a:ext cx="2714644" cy="128588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7" name="Imag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929198"/>
            <a:ext cx="1714500" cy="153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75" name="AutoShape 3"/>
          <p:cNvCxnSpPr>
            <a:cxnSpLocks noChangeShapeType="1"/>
            <a:stCxn id="7" idx="0"/>
          </p:cNvCxnSpPr>
          <p:nvPr/>
        </p:nvCxnSpPr>
        <p:spPr bwMode="auto">
          <a:xfrm rot="5400000" flipH="1" flipV="1">
            <a:off x="1357288" y="3214682"/>
            <a:ext cx="1643074" cy="178595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3" y="1357299"/>
          <a:ext cx="8358248" cy="505384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4648"/>
                <a:gridCol w="337084"/>
                <a:gridCol w="427878"/>
                <a:gridCol w="353784"/>
                <a:gridCol w="345435"/>
                <a:gridCol w="343346"/>
                <a:gridCol w="322474"/>
                <a:gridCol w="354304"/>
                <a:gridCol w="340737"/>
                <a:gridCol w="179501"/>
                <a:gridCol w="322474"/>
                <a:gridCol w="221245"/>
                <a:gridCol w="322474"/>
                <a:gridCol w="354304"/>
                <a:gridCol w="371002"/>
                <a:gridCol w="437794"/>
                <a:gridCol w="423183"/>
                <a:gridCol w="357435"/>
                <a:gridCol w="343346"/>
                <a:gridCol w="386135"/>
                <a:gridCol w="316214"/>
                <a:gridCol w="369959"/>
                <a:gridCol w="369959"/>
                <a:gridCol w="443533"/>
              </a:tblGrid>
              <a:tr h="191617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321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52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5492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الطرقات </a:t>
                      </a:r>
                      <a:r>
                        <a:rPr lang="ar-TN" sz="800" b="0" dirty="0" err="1"/>
                        <a:t>الرئيسبة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أمام معمل بن سالم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4968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4968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أمام المعصرة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</a:t>
                      </a:r>
                      <a:r>
                        <a:rPr lang="ar-TN" sz="800" b="0" dirty="0" err="1"/>
                        <a:t>عويدان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4.8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بجانب المدرسة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بجانب </a:t>
                      </a:r>
                      <a:r>
                        <a:rPr lang="fr-FR" sz="800" b="0" dirty="0" err="1"/>
                        <a:t>tolier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 سعد زغلول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ابن الجزار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114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جمال عبد الناصر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114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العربي </a:t>
                      </a:r>
                      <a:r>
                        <a:rPr lang="ar-TN" sz="800" dirty="0" err="1"/>
                        <a:t>زروق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32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20303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32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32795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5549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20303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47035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sz="4900" b="1" dirty="0" smtClean="0">
                <a:solidFill>
                  <a:srgbClr val="7030A0"/>
                </a:solidFill>
              </a:rPr>
              <a:t>بطاقة تشخيص لشبكة الطرقات </a:t>
            </a:r>
            <a:br>
              <a:rPr lang="ar-TN" sz="4900" b="1" dirty="0" smtClean="0">
                <a:solidFill>
                  <a:srgbClr val="7030A0"/>
                </a:solidFill>
              </a:rPr>
            </a:br>
            <a:r>
              <a:rPr lang="ar-TN" sz="4900" b="1" dirty="0" smtClean="0">
                <a:solidFill>
                  <a:srgbClr val="7030A0"/>
                </a:solidFill>
              </a:rPr>
              <a:t>بمنطقة </a:t>
            </a:r>
            <a:r>
              <a:rPr lang="ar-TN" sz="4900" b="1" dirty="0" err="1" smtClean="0">
                <a:solidFill>
                  <a:srgbClr val="7030A0"/>
                </a:solidFill>
              </a:rPr>
              <a:t>الفراحتة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5" y="1500172"/>
          <a:ext cx="8286805" cy="500066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0845"/>
                <a:gridCol w="342595"/>
                <a:gridCol w="363079"/>
                <a:gridCol w="363079"/>
                <a:gridCol w="470108"/>
                <a:gridCol w="400975"/>
                <a:gridCol w="362567"/>
                <a:gridCol w="291896"/>
                <a:gridCol w="435797"/>
                <a:gridCol w="435285"/>
                <a:gridCol w="363079"/>
                <a:gridCol w="508004"/>
                <a:gridCol w="583795"/>
                <a:gridCol w="363079"/>
                <a:gridCol w="435797"/>
                <a:gridCol w="291896"/>
                <a:gridCol w="508004"/>
                <a:gridCol w="435285"/>
                <a:gridCol w="1021640"/>
              </a:tblGrid>
              <a:tr h="332340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00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00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80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أمام معمل بن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أمام المعصرة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بجانب المدرسة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</a:t>
                      </a:r>
                      <a:r>
                        <a:rPr lang="ar-TN" sz="800" dirty="0" err="1"/>
                        <a:t>عويدان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  طريق بجانب</a:t>
                      </a:r>
                      <a:r>
                        <a:rPr lang="fr-FR" sz="800" dirty="0" err="1"/>
                        <a:t>Tolier</a:t>
                      </a:r>
                      <a:r>
                        <a:rPr lang="fr-FR" sz="800" dirty="0"/>
                        <a:t>   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سعد زغلول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ابن الجزار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جمال عبد الناصر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العربي </a:t>
                      </a:r>
                      <a:r>
                        <a:rPr lang="ar-TN" sz="800" dirty="0" err="1"/>
                        <a:t>زروق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24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3690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TN" b="1" dirty="0" smtClean="0">
                <a:solidFill>
                  <a:srgbClr val="7030A0"/>
                </a:solidFill>
              </a:rPr>
              <a:t>  </a:t>
            </a:r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بمنطقة </a:t>
            </a:r>
            <a:r>
              <a:rPr lang="ar-TN" sz="4000" b="1" dirty="0" err="1" smtClean="0">
                <a:solidFill>
                  <a:srgbClr val="7030A0"/>
                </a:solidFill>
              </a:rPr>
              <a:t>الفراحتة</a:t>
            </a:r>
            <a:endParaRPr lang="fr-FR" sz="4000" b="1" dirty="0">
              <a:solidFill>
                <a:srgbClr val="7030A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86314" y="1643050"/>
          <a:ext cx="3752850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357159" y="1857364"/>
          <a:ext cx="4214841" cy="246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بمنطقة </a:t>
            </a:r>
            <a:r>
              <a:rPr lang="ar-TN" b="1" dirty="0" err="1" smtClean="0">
                <a:solidFill>
                  <a:srgbClr val="7030A0"/>
                </a:solidFill>
              </a:rPr>
              <a:t>الفراحتة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500034" y="2285992"/>
          <a:ext cx="3886200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4857752" y="2571744"/>
          <a:ext cx="3929058" cy="2243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571472" y="92867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بمنطقة </a:t>
            </a:r>
            <a:r>
              <a:rPr kumimoji="0" lang="ar-T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الفراحتة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8"/>
          </a:xfrm>
        </p:spPr>
        <p:txBody>
          <a:bodyPr>
            <a:noAutofit/>
          </a:bodyPr>
          <a:lstStyle/>
          <a:p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r>
              <a:rPr lang="ar-AE" b="1" dirty="0" smtClean="0">
                <a:solidFill>
                  <a:srgbClr val="0000CC"/>
                </a:solidFill>
              </a:rPr>
              <a:t> حي حشاد </a:t>
            </a:r>
            <a:r>
              <a:rPr lang="ar-AE" b="1" dirty="0" err="1" smtClean="0">
                <a:solidFill>
                  <a:srgbClr val="0000CC"/>
                </a:solidFill>
              </a:rPr>
              <a:t>و</a:t>
            </a:r>
            <a:r>
              <a:rPr lang="ar-AE" b="1" dirty="0" smtClean="0">
                <a:solidFill>
                  <a:srgbClr val="0000CC"/>
                </a:solidFill>
              </a:rPr>
              <a:t> </a:t>
            </a:r>
            <a:r>
              <a:rPr lang="ar-AE" b="1" dirty="0" err="1" smtClean="0">
                <a:solidFill>
                  <a:srgbClr val="0000CC"/>
                </a:solidFill>
              </a:rPr>
              <a:t>الهنشير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ar-AE" b="1" dirty="0" smtClean="0">
                <a:solidFill>
                  <a:srgbClr val="0000CC"/>
                </a:solidFill>
              </a:rPr>
              <a:t> </a:t>
            </a:r>
            <a:r>
              <a:rPr lang="ar-AE" dirty="0" smtClean="0"/>
              <a:t> 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b="1" dirty="0">
              <a:solidFill>
                <a:srgbClr val="0000CC"/>
              </a:solidFill>
            </a:endParaRPr>
          </a:p>
        </p:txBody>
      </p:sp>
      <p:pic>
        <p:nvPicPr>
          <p:cNvPr id="3" name="Image 2"/>
          <p:cNvPicPr/>
          <p:nvPr/>
        </p:nvPicPr>
        <p:blipFill>
          <a:blip r:embed="rId2"/>
          <a:srcRect t="-1152"/>
          <a:stretch>
            <a:fillRect/>
          </a:stretch>
        </p:blipFill>
        <p:spPr bwMode="auto">
          <a:xfrm>
            <a:off x="800100" y="1000108"/>
            <a:ext cx="83439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714356"/>
            <a:ext cx="221457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50" name="AutoShape 2"/>
          <p:cNvCxnSpPr>
            <a:cxnSpLocks noChangeShapeType="1"/>
          </p:cNvCxnSpPr>
          <p:nvPr/>
        </p:nvCxnSpPr>
        <p:spPr bwMode="auto">
          <a:xfrm rot="10800000" flipV="1">
            <a:off x="3143240" y="2214554"/>
            <a:ext cx="3214712" cy="50006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7" name="Imag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500570"/>
            <a:ext cx="2286016" cy="206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51" name="AutoShape 3"/>
          <p:cNvCxnSpPr>
            <a:cxnSpLocks noChangeShapeType="1"/>
          </p:cNvCxnSpPr>
          <p:nvPr/>
        </p:nvCxnSpPr>
        <p:spPr bwMode="auto">
          <a:xfrm flipV="1">
            <a:off x="2571736" y="3714752"/>
            <a:ext cx="2500330" cy="93503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71472" y="1000110"/>
          <a:ext cx="8143932" cy="557216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6522"/>
                <a:gridCol w="328380"/>
                <a:gridCol w="416829"/>
                <a:gridCol w="344647"/>
                <a:gridCol w="336513"/>
                <a:gridCol w="334479"/>
                <a:gridCol w="314147"/>
                <a:gridCol w="345155"/>
                <a:gridCol w="331939"/>
                <a:gridCol w="174865"/>
                <a:gridCol w="314147"/>
                <a:gridCol w="215531"/>
                <a:gridCol w="314147"/>
                <a:gridCol w="345155"/>
                <a:gridCol w="361422"/>
                <a:gridCol w="426488"/>
                <a:gridCol w="412255"/>
                <a:gridCol w="348206"/>
                <a:gridCol w="334479"/>
                <a:gridCol w="376163"/>
                <a:gridCol w="308047"/>
                <a:gridCol w="360406"/>
                <a:gridCol w="289747"/>
                <a:gridCol w="504263"/>
              </a:tblGrid>
              <a:tr h="243893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8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959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7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74859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305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863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</a:t>
                      </a:r>
                      <a:r>
                        <a:rPr lang="ar-TN" sz="800" dirty="0" err="1"/>
                        <a:t>الهنشير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351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نابل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حي حشاد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رقم 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رقم 2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رقم 3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1228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7927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9740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1228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1644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1260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26376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2693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713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2421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934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36116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6941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4339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 بحي حشاد </a:t>
            </a:r>
            <a:r>
              <a:rPr lang="ar-TN" sz="4000" b="1" dirty="0" err="1" smtClean="0">
                <a:solidFill>
                  <a:srgbClr val="7030A0"/>
                </a:solidFill>
              </a:rPr>
              <a:t>و</a:t>
            </a:r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TN" sz="4000" b="1" dirty="0" err="1" smtClean="0">
                <a:solidFill>
                  <a:srgbClr val="7030A0"/>
                </a:solidFill>
              </a:rPr>
              <a:t>الهنشير</a:t>
            </a:r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التطبيقات </a:t>
            </a:r>
            <a:r>
              <a:rPr lang="ar-TN" b="1" dirty="0" err="1" smtClean="0">
                <a:solidFill>
                  <a:srgbClr val="7030A0"/>
                </a:solidFill>
              </a:rPr>
              <a:t>و</a:t>
            </a:r>
            <a:r>
              <a:rPr lang="ar-TN" b="1" dirty="0" smtClean="0">
                <a:solidFill>
                  <a:srgbClr val="7030A0"/>
                </a:solidFill>
              </a:rPr>
              <a:t> البرمجيات الإعلامية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285720" y="1928802"/>
          <a:ext cx="8572557" cy="430399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618221"/>
                <a:gridCol w="640121"/>
                <a:gridCol w="640121"/>
                <a:gridCol w="562632"/>
                <a:gridCol w="471667"/>
                <a:gridCol w="557578"/>
                <a:gridCol w="557017"/>
                <a:gridCol w="478406"/>
                <a:gridCol w="1511582"/>
                <a:gridCol w="715923"/>
                <a:gridCol w="1819289"/>
              </a:tblGrid>
              <a:tr h="64926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 dirty="0"/>
                        <a:t>مؤهلات المستعملين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كلفة الصيانة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تلبية الحاجيات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مجال التطبيق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تاريخ التركيز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 dirty="0"/>
                        <a:t>التطبيقية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8222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في حاجة إلى تكوين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غير مؤهل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تتطلب الدعم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لا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85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/>
                        <a:t>×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الحالة </a:t>
                      </a:r>
                      <a:r>
                        <a:rPr lang="ar-TN" sz="900" dirty="0" smtClean="0"/>
                        <a:t>المدنية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منظومة </a:t>
                      </a:r>
                      <a:r>
                        <a:rPr lang="ar-TN" sz="900" dirty="0" smtClean="0"/>
                        <a:t>الحالة </a:t>
                      </a:r>
                      <a:r>
                        <a:rPr lang="ar-TN" sz="900" dirty="0"/>
                        <a:t>المدنية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/>
                        <a:t>×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الجباية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منظومة الجباية المحلية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قسم المالية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منظومة أجور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قسم المالية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منظومة أدب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شؤون الإدارية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20240" algn="r"/>
                        </a:tabLst>
                      </a:pPr>
                      <a:r>
                        <a:rPr lang="fr-FR" sz="900" dirty="0"/>
                        <a:t>Gestion de présence</a:t>
                      </a:r>
                      <a:r>
                        <a:rPr lang="ar-TN" sz="900" dirty="0"/>
                        <a:t>	منظومة </a:t>
                      </a:r>
                      <a:endParaRPr lang="fr-FR" sz="700" dirty="0"/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التصرف في الحضور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×</a:t>
                      </a:r>
                      <a:endParaRPr lang="fr-FR" sz="9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smtClean="0">
                          <a:latin typeface="Calibri"/>
                          <a:ea typeface="Calibri"/>
                          <a:cs typeface="Arial"/>
                        </a:rPr>
                        <a:t>الأرشيف</a:t>
                      </a: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smtClean="0">
                          <a:latin typeface="Calibri"/>
                          <a:ea typeface="Calibri"/>
                          <a:cs typeface="Arial"/>
                        </a:rPr>
                        <a:t>2017</a:t>
                      </a: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smtClean="0">
                          <a:latin typeface="Calibri"/>
                          <a:ea typeface="Calibri"/>
                          <a:cs typeface="Arial"/>
                        </a:rPr>
                        <a:t>منظومة التصرف في الأرشيف</a:t>
                      </a: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530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×</a:t>
                      </a:r>
                      <a:endParaRPr lang="fr-FR" sz="8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smtClean="0">
                          <a:latin typeface="Calibri"/>
                          <a:ea typeface="Calibri"/>
                          <a:cs typeface="Arial"/>
                        </a:rPr>
                        <a:t>الشؤون الإدارية </a:t>
                      </a:r>
                      <a:r>
                        <a:rPr lang="ar-TN" sz="900" dirty="0" err="1" smtClean="0">
                          <a:latin typeface="Calibri"/>
                          <a:ea typeface="Calibri"/>
                          <a:cs typeface="Arial"/>
                        </a:rPr>
                        <a:t>و</a:t>
                      </a:r>
                      <a:r>
                        <a:rPr lang="ar-TN" sz="900" dirty="0" smtClean="0">
                          <a:latin typeface="Calibri"/>
                          <a:ea typeface="Calibri"/>
                          <a:cs typeface="Arial"/>
                        </a:rPr>
                        <a:t> المالية</a:t>
                      </a: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smtClean="0">
                          <a:latin typeface="Calibri"/>
                          <a:ea typeface="Calibri"/>
                          <a:cs typeface="Arial"/>
                        </a:rPr>
                        <a:t>2020</a:t>
                      </a: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900" dirty="0" smtClean="0">
                          <a:latin typeface="+mn-lt"/>
                          <a:ea typeface="Calibri"/>
                          <a:cs typeface="+mn-cs"/>
                        </a:rPr>
                        <a:t>منظومة إنصاف</a:t>
                      </a:r>
                      <a:endParaRPr lang="fr-FR" sz="9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53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×</a:t>
                      </a:r>
                      <a:endParaRPr lang="fr-FR" sz="9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×</a:t>
                      </a:r>
                      <a:endParaRPr lang="fr-FR" sz="8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err="1" smtClean="0">
                          <a:latin typeface="Calibri"/>
                          <a:ea typeface="Calibri"/>
                          <a:cs typeface="Arial"/>
                        </a:rPr>
                        <a:t>القباضة</a:t>
                      </a:r>
                      <a:r>
                        <a:rPr lang="ar-TN" sz="900" dirty="0" smtClean="0">
                          <a:latin typeface="Calibri"/>
                          <a:ea typeface="Calibri"/>
                          <a:cs typeface="Arial"/>
                        </a:rPr>
                        <a:t> البلدية</a:t>
                      </a: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smtClean="0">
                          <a:latin typeface="Calibri"/>
                          <a:ea typeface="Calibri"/>
                          <a:cs typeface="Arial"/>
                        </a:rPr>
                        <a:t>2021</a:t>
                      </a: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900" dirty="0" smtClean="0">
                          <a:latin typeface="+mn-lt"/>
                          <a:ea typeface="Calibri"/>
                          <a:cs typeface="+mn-cs"/>
                        </a:rPr>
                        <a:t>G</a:t>
                      </a:r>
                      <a:r>
                        <a:rPr lang="en-US" sz="900" dirty="0" smtClean="0">
                          <a:latin typeface="+mn-lt"/>
                          <a:ea typeface="Calibri"/>
                          <a:cs typeface="+mn-cs"/>
                        </a:rPr>
                        <a:t>RB</a:t>
                      </a:r>
                      <a:r>
                        <a:rPr lang="ar-TN" sz="900" dirty="0" smtClean="0">
                          <a:latin typeface="+mn-lt"/>
                          <a:ea typeface="Calibri"/>
                          <a:cs typeface="+mn-cs"/>
                        </a:rPr>
                        <a:t> منظومة  </a:t>
                      </a:r>
                      <a:endParaRPr lang="fr-FR" sz="9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357818" y="857232"/>
            <a:ext cx="33762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TN" dirty="0" smtClean="0"/>
              <a:t>عدد التطبيقات المتوفرة :              وطنية </a:t>
            </a:r>
          </a:p>
          <a:p>
            <a:endParaRPr lang="ar-TN" dirty="0" smtClean="0"/>
          </a:p>
          <a:p>
            <a:r>
              <a:rPr lang="ar-TN" dirty="0" smtClean="0"/>
              <a:t>خاصة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072066" y="1357298"/>
            <a:ext cx="2857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072066" y="857232"/>
            <a:ext cx="2857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6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71473" y="1500175"/>
          <a:ext cx="8143931" cy="500065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5486"/>
                <a:gridCol w="336688"/>
                <a:gridCol w="356819"/>
                <a:gridCol w="427781"/>
                <a:gridCol w="391041"/>
                <a:gridCol w="394062"/>
                <a:gridCol w="356315"/>
                <a:gridCol w="286864"/>
                <a:gridCol w="428284"/>
                <a:gridCol w="427781"/>
                <a:gridCol w="356819"/>
                <a:gridCol w="499244"/>
                <a:gridCol w="573729"/>
                <a:gridCol w="356819"/>
                <a:gridCol w="428284"/>
                <a:gridCol w="286864"/>
                <a:gridCol w="499244"/>
                <a:gridCol w="427781"/>
                <a:gridCol w="1004026"/>
              </a:tblGrid>
              <a:tr h="356363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453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14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</a:t>
                      </a:r>
                      <a:r>
                        <a:rPr lang="ar-TN" sz="800" dirty="0" err="1"/>
                        <a:t>الهنشير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نابل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حي حشاد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رقم 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طريق رقم 2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طريق رقم 3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5590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0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0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7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% </a:t>
                      </a:r>
                      <a:r>
                        <a:rPr lang="ar-TN" sz="700"/>
                        <a:t>6</a:t>
                      </a:r>
                      <a:r>
                        <a:rPr lang="fr-FR" sz="7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4280 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720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8430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TN" sz="3600" b="1" dirty="0" smtClean="0">
                <a:solidFill>
                  <a:srgbClr val="7030A0"/>
                </a:solidFill>
              </a:rPr>
              <a:t>بطاقة تشخيص للشبكات العمومية بحي حشاد </a:t>
            </a:r>
            <a:r>
              <a:rPr lang="ar-TN" sz="3600" b="1" dirty="0" err="1" smtClean="0">
                <a:solidFill>
                  <a:srgbClr val="7030A0"/>
                </a:solidFill>
              </a:rPr>
              <a:t>والهنشير</a:t>
            </a:r>
            <a:endParaRPr lang="fr-FR" sz="3600" b="1" dirty="0">
              <a:solidFill>
                <a:srgbClr val="7030A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/>
          <p:nvPr/>
        </p:nvGraphicFramePr>
        <p:xfrm>
          <a:off x="4429124" y="2000240"/>
          <a:ext cx="435771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285720" y="2928934"/>
          <a:ext cx="4212167" cy="246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57158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بحي حشاد </a:t>
            </a:r>
            <a:r>
              <a:rPr lang="ar-TN" b="1" dirty="0" err="1" smtClean="0">
                <a:solidFill>
                  <a:srgbClr val="7030A0"/>
                </a:solidFill>
              </a:rPr>
              <a:t>والهنشير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572000" y="2000240"/>
          <a:ext cx="407193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428596" y="1785926"/>
          <a:ext cx="3886200" cy="3086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بحي حشاد </a:t>
            </a:r>
            <a:r>
              <a:rPr kumimoji="0" lang="ar-T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والهنشير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pPr rtl="1"/>
            <a:r>
              <a:rPr lang="ar-AE" sz="2800" b="1" dirty="0" smtClean="0">
                <a:solidFill>
                  <a:srgbClr val="0000CC"/>
                </a:solidFill>
              </a:rPr>
              <a:t/>
            </a:r>
            <a:br>
              <a:rPr lang="ar-AE" sz="2800" b="1" dirty="0" smtClean="0">
                <a:solidFill>
                  <a:srgbClr val="0000CC"/>
                </a:solidFill>
              </a:rPr>
            </a:br>
            <a:r>
              <a:rPr lang="ar-AE" sz="2800" b="1" dirty="0" smtClean="0">
                <a:solidFill>
                  <a:srgbClr val="0000CC"/>
                </a:solidFill>
              </a:rPr>
              <a:t> منطقة المرسى </a:t>
            </a:r>
            <a:r>
              <a:rPr lang="ar-AE" sz="2800" dirty="0" smtClean="0"/>
              <a:t/>
            </a:r>
            <a:br>
              <a:rPr lang="ar-AE" sz="2800" dirty="0" smtClean="0"/>
            </a:br>
            <a:endParaRPr lang="fr-FR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778674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Connecteur droit avec flèche 7"/>
          <p:cNvCxnSpPr/>
          <p:nvPr/>
        </p:nvCxnSpPr>
        <p:spPr>
          <a:xfrm rot="10800000" flipV="1">
            <a:off x="2143108" y="2357430"/>
            <a:ext cx="3714776" cy="357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2357422" y="5000636"/>
            <a:ext cx="1857388" cy="357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53</a:t>
            </a:fld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928662" y="3929066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800" dirty="0" smtClean="0"/>
              <a:t>حالة الطريق سنة 2017</a:t>
            </a:r>
            <a:endParaRPr lang="en-US" sz="800" dirty="0"/>
          </a:p>
        </p:txBody>
      </p:sp>
      <p:sp>
        <p:nvSpPr>
          <p:cNvPr id="9" name="ZoneTexte 8"/>
          <p:cNvSpPr txBox="1"/>
          <p:nvPr/>
        </p:nvSpPr>
        <p:spPr>
          <a:xfrm>
            <a:off x="6357950" y="3000372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800" dirty="0" smtClean="0"/>
              <a:t>الوضعية الحالية للطريق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6" y="1071546"/>
          <a:ext cx="8429683" cy="550015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7278"/>
                <a:gridCol w="339902"/>
                <a:gridCol w="431455"/>
                <a:gridCol w="356739"/>
                <a:gridCol w="348321"/>
                <a:gridCol w="346215"/>
                <a:gridCol w="325170"/>
                <a:gridCol w="357266"/>
                <a:gridCol w="343586"/>
                <a:gridCol w="181000"/>
                <a:gridCol w="325170"/>
                <a:gridCol w="223093"/>
                <a:gridCol w="325170"/>
                <a:gridCol w="357266"/>
                <a:gridCol w="374103"/>
                <a:gridCol w="441452"/>
                <a:gridCol w="426720"/>
                <a:gridCol w="360424"/>
                <a:gridCol w="346215"/>
                <a:gridCol w="389361"/>
                <a:gridCol w="318855"/>
                <a:gridCol w="373052"/>
                <a:gridCol w="299914"/>
                <a:gridCol w="521956"/>
              </a:tblGrid>
              <a:tr h="196443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659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64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82474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4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علي </a:t>
                      </a:r>
                      <a:r>
                        <a:rPr lang="ar-TN" sz="800" dirty="0" err="1"/>
                        <a:t>البلهوان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4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</a:t>
                      </a:r>
                      <a:r>
                        <a:rPr lang="ar-TN" sz="800" dirty="0" err="1"/>
                        <a:t>الأصرم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4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البشير صفر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83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صالح الشريف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81851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بجانب مطعم عروس البحر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232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5800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6100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3.5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5400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2400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2400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2400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5400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6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1300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نهج </a:t>
                      </a:r>
                      <a:r>
                        <a:rPr lang="ar-TN" sz="800" dirty="0" err="1" smtClean="0">
                          <a:latin typeface="Calibri"/>
                          <a:ea typeface="Calibri"/>
                          <a:cs typeface="Arial"/>
                        </a:rPr>
                        <a:t>قبودية</a:t>
                      </a:r>
                      <a:endParaRPr lang="ar-TN" sz="800" dirty="0" smtClean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83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 smtClean="0"/>
                        <a:t>En face </a:t>
                      </a:r>
                      <a:r>
                        <a:rPr lang="fr-FR" sz="800" dirty="0" err="1"/>
                        <a:t>sodrico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7371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905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10120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10750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6150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6775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6615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13915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3870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7371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32910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60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10447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11100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4680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4140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4680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640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6150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7270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39525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2920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11280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sz="4900" b="1" dirty="0" smtClean="0">
                <a:solidFill>
                  <a:srgbClr val="7030A0"/>
                </a:solidFill>
              </a:rPr>
              <a:t/>
            </a:r>
            <a:br>
              <a:rPr lang="ar-TN" sz="4900" b="1" dirty="0" smtClean="0">
                <a:solidFill>
                  <a:srgbClr val="7030A0"/>
                </a:solidFill>
              </a:rPr>
            </a:br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 بمنطقة المرسى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5" y="1714492"/>
          <a:ext cx="8215369" cy="464346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8166"/>
                <a:gridCol w="339641"/>
                <a:gridCol w="359949"/>
                <a:gridCol w="431533"/>
                <a:gridCol w="394471"/>
                <a:gridCol w="397519"/>
                <a:gridCol w="359441"/>
                <a:gridCol w="289380"/>
                <a:gridCol w="432041"/>
                <a:gridCol w="359949"/>
                <a:gridCol w="431533"/>
                <a:gridCol w="503624"/>
                <a:gridCol w="578762"/>
                <a:gridCol w="359949"/>
                <a:gridCol w="432041"/>
                <a:gridCol w="289380"/>
                <a:gridCol w="503624"/>
                <a:gridCol w="431533"/>
                <a:gridCol w="1012833"/>
              </a:tblGrid>
              <a:tr h="305085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366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3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Dalot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</a:t>
                      </a:r>
                      <a:r>
                        <a:rPr lang="ar-TN" sz="800"/>
                        <a:t>95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علي </a:t>
                      </a:r>
                      <a:r>
                        <a:rPr lang="ar-TN" sz="800" dirty="0" err="1"/>
                        <a:t>البلهوان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10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</a:t>
                      </a:r>
                      <a:r>
                        <a:rPr lang="ar-TN" sz="800" dirty="0" err="1"/>
                        <a:t>الأصرم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البشير صفر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صالح الشريف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0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بجانب مطعم عروس البحر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</a:t>
                      </a:r>
                      <a:r>
                        <a:rPr lang="fr-FR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أمام </a:t>
                      </a:r>
                      <a:r>
                        <a:rPr lang="ar-TN" sz="800" dirty="0" err="1"/>
                        <a:t>سودريكو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3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</a:t>
                      </a:r>
                      <a:r>
                        <a:rPr lang="ar-TN" sz="800"/>
                        <a:t>9</a:t>
                      </a:r>
                      <a:r>
                        <a:rPr lang="fr-FR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</a:t>
                      </a:r>
                      <a:r>
                        <a:rPr lang="fr-FR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3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4500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48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Dalot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3870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6</a:t>
                      </a:r>
                      <a:r>
                        <a:rPr lang="ar-TN" sz="800"/>
                        <a:t>4</a:t>
                      </a:r>
                      <a:r>
                        <a:rPr lang="fr-FR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99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بطاقة تشخيص للشبكات العمومية بمنطقة المرسى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57158" y="9286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بمنطقة المرسى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graphicFrame>
        <p:nvGraphicFramePr>
          <p:cNvPr id="6" name="Graphique 5"/>
          <p:cNvGraphicFramePr/>
          <p:nvPr/>
        </p:nvGraphicFramePr>
        <p:xfrm>
          <a:off x="285720" y="2428868"/>
          <a:ext cx="4071966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/>
          <p:cNvGraphicFramePr/>
          <p:nvPr/>
        </p:nvGraphicFramePr>
        <p:xfrm>
          <a:off x="4500562" y="2285992"/>
          <a:ext cx="4286280" cy="346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357686" y="2143116"/>
          <a:ext cx="428624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85720" y="2214554"/>
          <a:ext cx="3886200" cy="265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بمنطقة المرسى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54032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0000CC"/>
                </a:solidFill>
              </a:rPr>
              <a:t/>
            </a:r>
            <a:br>
              <a:rPr lang="fr-FR" sz="2800" b="1" dirty="0" smtClean="0">
                <a:solidFill>
                  <a:srgbClr val="0000CC"/>
                </a:solidFill>
              </a:rPr>
            </a:br>
            <a:r>
              <a:rPr lang="ar-TN" sz="2800" b="1" dirty="0" smtClean="0">
                <a:solidFill>
                  <a:srgbClr val="0000CC"/>
                </a:solidFill>
              </a:rPr>
              <a:t>منطقة الشاطئ</a:t>
            </a:r>
            <a:endParaRPr 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rcRect t="5729"/>
          <a:stretch>
            <a:fillRect/>
          </a:stretch>
        </p:blipFill>
        <p:spPr bwMode="auto">
          <a:xfrm>
            <a:off x="372701" y="1142984"/>
            <a:ext cx="8398598" cy="502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214290"/>
            <a:ext cx="213360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2500298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6" name="AutoShape 2"/>
          <p:cNvCxnSpPr>
            <a:cxnSpLocks noChangeShapeType="1"/>
          </p:cNvCxnSpPr>
          <p:nvPr/>
        </p:nvCxnSpPr>
        <p:spPr bwMode="auto">
          <a:xfrm rot="10800000" flipV="1">
            <a:off x="4214810" y="2428868"/>
            <a:ext cx="3071834" cy="265747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027" name="AutoShape 3"/>
          <p:cNvCxnSpPr>
            <a:cxnSpLocks noChangeShapeType="1"/>
          </p:cNvCxnSpPr>
          <p:nvPr/>
        </p:nvCxnSpPr>
        <p:spPr bwMode="auto">
          <a:xfrm rot="5400000">
            <a:off x="388122" y="2540782"/>
            <a:ext cx="1866901" cy="50006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4" y="1071545"/>
          <a:ext cx="8286809" cy="528641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8685"/>
                <a:gridCol w="344066"/>
                <a:gridCol w="420469"/>
                <a:gridCol w="347142"/>
                <a:gridCol w="340477"/>
                <a:gridCol w="349193"/>
                <a:gridCol w="337399"/>
                <a:gridCol w="357910"/>
                <a:gridCol w="349193"/>
                <a:gridCol w="235873"/>
                <a:gridCol w="235873"/>
                <a:gridCol w="235873"/>
                <a:gridCol w="235873"/>
                <a:gridCol w="358424"/>
                <a:gridCol w="368679"/>
                <a:gridCol w="434312"/>
                <a:gridCol w="418417"/>
                <a:gridCol w="358936"/>
                <a:gridCol w="352269"/>
                <a:gridCol w="320992"/>
                <a:gridCol w="295354"/>
                <a:gridCol w="317401"/>
                <a:gridCol w="318940"/>
                <a:gridCol w="645059"/>
              </a:tblGrid>
              <a:tr h="211138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80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72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14676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543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الخذر</a:t>
                      </a:r>
                      <a:r>
                        <a:rPr lang="ar-TN" sz="800" dirty="0"/>
                        <a:t> بن حسين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108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نهج برج خديجة </a:t>
                      </a:r>
                      <a:r>
                        <a:rPr lang="ar-TN" sz="800" dirty="0" err="1"/>
                        <a:t>والخذر</a:t>
                      </a:r>
                      <a:r>
                        <a:rPr lang="ar-TN" sz="800" dirty="0"/>
                        <a:t> بن حسين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71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بيروت 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71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بغداد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71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4455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4455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العراق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15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نهج العراق بالمنجي سليم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2201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3480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2201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10542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1467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63070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14022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لشبكة الطرقات بمنطقة </a:t>
            </a:r>
            <a:r>
              <a:rPr lang="ar-TN" b="1" dirty="0" err="1" smtClean="0">
                <a:solidFill>
                  <a:srgbClr val="7030A0"/>
                </a:solidFill>
              </a:rPr>
              <a:t>الشاطىء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معدات النظافة والطرقات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6" y="1071546"/>
          <a:ext cx="8429683" cy="5916704"/>
        </p:xfrm>
        <a:graphic>
          <a:graphicData uri="http://schemas.openxmlformats.org/drawingml/2006/table">
            <a:tbl>
              <a:tblPr rtl="1">
                <a:tableStyleId>{22838BEF-8BB2-4498-84A7-C5851F593DF1}</a:tableStyleId>
              </a:tblPr>
              <a:tblGrid>
                <a:gridCol w="1647338"/>
                <a:gridCol w="922335"/>
                <a:gridCol w="824029"/>
                <a:gridCol w="615132"/>
                <a:gridCol w="615132"/>
                <a:gridCol w="824029"/>
                <a:gridCol w="717050"/>
                <a:gridCol w="615132"/>
                <a:gridCol w="824753"/>
                <a:gridCol w="824753"/>
              </a:tblGrid>
              <a:tr h="156748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نوعية المعدات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تاريخ الإقتناء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المسافة </a:t>
                      </a:r>
                      <a:r>
                        <a:rPr lang="ar-TN" sz="800" dirty="0" smtClean="0"/>
                        <a:t>المقطوعة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>
                          <a:latin typeface="Calibri"/>
                          <a:ea typeface="Times New Roman"/>
                          <a:cs typeface="Arial"/>
                        </a:rPr>
                        <a:t>(كلم)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الحالة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مدة الإستغلال المتوقعة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كلفة الصيانة السنوية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التخصيص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61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جيدة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متوسطة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معطبة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1000"/>
                        <a:t>المصلحة 1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1000" dirty="0"/>
                        <a:t>المنطقة المغطاة 2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52875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209520- 02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LANDINI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1999/12/08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En panne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376295" algn="l"/>
                        </a:tabLst>
                        <a:defRPr/>
                      </a:pPr>
                      <a:r>
                        <a:rPr lang="fr-FR" sz="900" dirty="0" smtClean="0"/>
                        <a:t>x</a:t>
                      </a:r>
                      <a:endParaRPr lang="fr-FR" sz="10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376295" algn="l"/>
                        </a:tabLst>
                        <a:defRPr/>
                      </a:pPr>
                      <a:r>
                        <a:rPr lang="ar-TN" sz="900" dirty="0" smtClean="0"/>
                        <a:t>النظافة</a:t>
                      </a:r>
                      <a:endParaRPr lang="fr-FR" sz="10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979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213038-02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LANDINI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2007/02/27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En panne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النظافة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الوهاب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099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215939-02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LANDINI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2013/04/18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En panne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376295" algn="l"/>
                        </a:tabLst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وسط المدينة</a:t>
                      </a:r>
                      <a:endParaRPr lang="fr-FR" sz="9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err="1"/>
                        <a:t>الفراحتة</a:t>
                      </a:r>
                      <a:r>
                        <a:rPr lang="ar-TN" sz="800" dirty="0"/>
                        <a:t> </a:t>
                      </a:r>
                      <a:r>
                        <a:rPr lang="ar-TN" sz="800" dirty="0" err="1"/>
                        <a:t>عويدان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979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215940-02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LANDINI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2013/04/18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113725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 smtClean="0"/>
                        <a:t>x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الحي الشرقي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59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216454-02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LANDINI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2013/11/20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76297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الشاطئ</a:t>
                      </a:r>
                      <a:endParaRPr lang="fr-FR" sz="9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برج خديجة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59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216455-02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LANDINI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2013/11/20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107152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TN" sz="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سيدي سالم</a:t>
                      </a:r>
                      <a:endParaRPr lang="fr-FR" sz="9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الوهاب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036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217214-02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LANDINI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2014/07/14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92871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TN" sz="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حشاد</a:t>
                      </a:r>
                      <a:endParaRPr lang="fr-FR" sz="9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المرسى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59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شاحنة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ضاغطة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216283-02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FORD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/03/26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2013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En panne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النظافة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كامل </a:t>
                      </a:r>
                      <a:r>
                        <a:rPr lang="ar-TN" sz="800" dirty="0" smtClean="0"/>
                        <a:t>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22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شاحنة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قالبة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216984-02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RENAULT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2014/04/24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72332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TN" sz="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12 سنة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 smtClean="0"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ar-TN" sz="900" baseline="0" dirty="0" smtClean="0"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النظافة </a:t>
                      </a:r>
                      <a:r>
                        <a:rPr lang="ar-TN" sz="900" dirty="0" err="1" smtClean="0">
                          <a:latin typeface="Calibri"/>
                          <a:ea typeface="Times New Roman"/>
                          <a:cs typeface="Arial"/>
                        </a:rPr>
                        <a:t>و</a:t>
                      </a: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 العناية بالطرقات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شاحنة تنوير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عمومي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RENAULT  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208880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-02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1998/11/28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207605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الفريق التنوير العمومي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سيارة 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Isuzu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209610-02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2000/02/29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>
                          <a:latin typeface="Calibri"/>
                          <a:ea typeface="Times New Roman"/>
                          <a:cs typeface="Arial"/>
                        </a:rPr>
                        <a:t>854270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4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إدارة المستودع البلدي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سيارة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fr-FR" sz="80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Ssangyong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02-217451</a:t>
                      </a:r>
                      <a:endParaRPr lang="ar-TN" sz="8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/11/26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2014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208630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Times New Roman"/>
                          <a:cs typeface="Arial"/>
                        </a:rPr>
                        <a:t>الشرطة</a:t>
                      </a:r>
                      <a:r>
                        <a:rPr lang="ar-TN" sz="800" baseline="0" dirty="0" smtClean="0">
                          <a:latin typeface="Calibri"/>
                          <a:ea typeface="Times New Roman"/>
                          <a:cs typeface="Arial"/>
                        </a:rPr>
                        <a:t>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سيارة أموات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215992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CITROEN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/09/23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1999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107322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Times New Roman"/>
                          <a:cs typeface="Arial"/>
                        </a:rPr>
                        <a:t>الدفن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729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سيارة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أموات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204812-02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PEUGEOT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/01/21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1991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>
                          <a:latin typeface="Calibri"/>
                          <a:ea typeface="Times New Roman"/>
                          <a:cs typeface="Arial"/>
                        </a:rPr>
                        <a:t>En</a:t>
                      </a:r>
                      <a:r>
                        <a:rPr lang="fr-FR" sz="800" baseline="0" dirty="0" smtClean="0">
                          <a:latin typeface="Calibri"/>
                          <a:ea typeface="Times New Roman"/>
                          <a:cs typeface="Arial"/>
                        </a:rPr>
                        <a:t> panne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3376295" algn="l"/>
                        </a:tabLst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الدفن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376295" algn="l"/>
                        </a:tabLst>
                        <a:defRPr/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سيارة إدارية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PEUGEOT </a:t>
                      </a:r>
                      <a:r>
                        <a:rPr lang="fr-FR" sz="80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partner</a:t>
                      </a:r>
                      <a:endParaRPr lang="fr-FR" sz="8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219787-02</a:t>
                      </a: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/01/16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2018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900" dirty="0" smtClean="0">
                          <a:latin typeface="Calibri"/>
                          <a:ea typeface="Times New Roman"/>
                          <a:cs typeface="Arial"/>
                        </a:rPr>
                        <a:t>160567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سنة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dirty="0" smtClean="0"/>
                        <a:t>المصلحة الإدارية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dirty="0" smtClean="0"/>
                        <a:t>كامل المنطقة البلدية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4110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شاحنة تنوير عمومي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IVECO  </a:t>
                      </a:r>
                      <a:endParaRPr lang="ar-TN" sz="8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220360-02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/12/07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2018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900" dirty="0" smtClean="0">
                          <a:latin typeface="Calibri"/>
                          <a:ea typeface="Times New Roman"/>
                          <a:cs typeface="Arial"/>
                        </a:rPr>
                        <a:t>24630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سنة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التنوير العمومي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1479"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آلة شحن صغيرة الحجم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WECAN 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/09/07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2018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900" dirty="0" smtClean="0">
                          <a:latin typeface="Calibri"/>
                          <a:ea typeface="Times New Roman"/>
                          <a:cs typeface="Arial"/>
                        </a:rPr>
                        <a:t>1151</a:t>
                      </a: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 ساعة عمل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سنوات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النظافة </a:t>
                      </a:r>
                      <a:r>
                        <a:rPr lang="ar-TN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و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العناية</a:t>
                      </a:r>
                      <a:r>
                        <a:rPr lang="ar-TN" sz="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بالطرقات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7870"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آلة دك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2018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--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سنة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العناية بالطرقات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شاحنة </a:t>
                      </a:r>
                      <a:r>
                        <a:rPr lang="ar-TN" sz="80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ظاغطة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RENAULT 02-220996       </a:t>
                      </a:r>
                      <a:endParaRPr lang="ar-TN" sz="8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/07/17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2019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900" dirty="0" smtClean="0">
                          <a:latin typeface="Calibri"/>
                          <a:ea typeface="Times New Roman"/>
                          <a:cs typeface="Arial"/>
                        </a:rPr>
                        <a:t>24678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سنة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النظافة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928662" y="571481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TN" dirty="0" smtClean="0"/>
              <a:t>برنامج بلدي للتصرف في النفايات               نعم             لا×</a:t>
            </a:r>
            <a:endParaRPr lang="fr-FR" dirty="0" smtClean="0"/>
          </a:p>
          <a:p>
            <a:pPr algn="r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3" y="1643054"/>
          <a:ext cx="8215370" cy="485778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8280"/>
                <a:gridCol w="339768"/>
                <a:gridCol w="360083"/>
                <a:gridCol w="360083"/>
                <a:gridCol w="466229"/>
                <a:gridCol w="397665"/>
                <a:gridCol w="359574"/>
                <a:gridCol w="289488"/>
                <a:gridCol w="432201"/>
                <a:gridCol w="431692"/>
                <a:gridCol w="360083"/>
                <a:gridCol w="503811"/>
                <a:gridCol w="504320"/>
                <a:gridCol w="431692"/>
                <a:gridCol w="432201"/>
                <a:gridCol w="289488"/>
                <a:gridCol w="503811"/>
                <a:gridCol w="431692"/>
                <a:gridCol w="1013209"/>
              </a:tblGrid>
              <a:tr h="301305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132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626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الخذر</a:t>
                      </a:r>
                      <a:r>
                        <a:rPr lang="ar-TN" sz="800" dirty="0"/>
                        <a:t> بن حسين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517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نهج برج خديجة ونهج </a:t>
                      </a:r>
                      <a:r>
                        <a:rPr lang="ar-TN" sz="800" dirty="0" err="1"/>
                        <a:t>الخذر</a:t>
                      </a:r>
                      <a:r>
                        <a:rPr lang="ar-TN" sz="800" dirty="0"/>
                        <a:t> بن حسين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بيروت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بغداد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العراق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517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نهج العراق بشارع المنجي سليم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165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2407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165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3165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260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2000م خ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5572م خ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TN" b="1" dirty="0" smtClean="0">
                <a:solidFill>
                  <a:srgbClr val="7030A0"/>
                </a:solidFill>
              </a:rPr>
              <a:t> </a:t>
            </a:r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بمنطقة الشاطئ</a:t>
            </a:r>
            <a:endParaRPr lang="fr-FR" sz="4000" b="1" dirty="0">
              <a:solidFill>
                <a:srgbClr val="7030A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/>
          <p:nvPr/>
        </p:nvGraphicFramePr>
        <p:xfrm>
          <a:off x="4786314" y="2000240"/>
          <a:ext cx="3752850" cy="2276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357158" y="2000240"/>
          <a:ext cx="4212167" cy="246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ar-TN" b="1" dirty="0" smtClean="0">
                <a:solidFill>
                  <a:srgbClr val="7030A0"/>
                </a:solidFill>
              </a:rPr>
              <a:t> الطرقات بمنطقة الشاطئ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857752" y="1857364"/>
          <a:ext cx="407193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85720" y="1857364"/>
          <a:ext cx="4143404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AE" sz="4000" b="1" dirty="0" smtClean="0">
                <a:solidFill>
                  <a:srgbClr val="7030A0"/>
                </a:solidFill>
              </a:rPr>
              <a:t>التنوير </a:t>
            </a:r>
            <a:r>
              <a:rPr lang="ar-AE" sz="4000" b="1" dirty="0" err="1" smtClean="0">
                <a:solidFill>
                  <a:srgbClr val="7030A0"/>
                </a:solidFill>
              </a:rPr>
              <a:t>و</a:t>
            </a:r>
            <a:r>
              <a:rPr lang="ar-AE" sz="4000" b="1" dirty="0" smtClean="0">
                <a:solidFill>
                  <a:srgbClr val="7030A0"/>
                </a:solidFill>
              </a:rPr>
              <a:t> الربط بشبكة التطهير</a:t>
            </a:r>
            <a:r>
              <a:rPr lang="ar-TN" sz="4000" b="1" dirty="0" smtClean="0">
                <a:solidFill>
                  <a:srgbClr val="7030A0"/>
                </a:solidFill>
              </a:rPr>
              <a:t> بمنطقة الشاطئ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ar-TN" sz="2800" b="1" dirty="0" smtClean="0">
                <a:solidFill>
                  <a:srgbClr val="0000CC"/>
                </a:solidFill>
              </a:rPr>
              <a:t>منطقة برج خديجة</a:t>
            </a:r>
            <a:endParaRPr lang="fr-FR" sz="2800" dirty="0"/>
          </a:p>
        </p:txBody>
      </p:sp>
      <p:pic>
        <p:nvPicPr>
          <p:cNvPr id="5" name="Image 4"/>
          <p:cNvPicPr/>
          <p:nvPr/>
        </p:nvPicPr>
        <p:blipFill>
          <a:blip r:embed="rId2"/>
          <a:srcRect t="7103"/>
          <a:stretch>
            <a:fillRect/>
          </a:stretch>
        </p:blipFill>
        <p:spPr bwMode="auto">
          <a:xfrm>
            <a:off x="61912" y="1214422"/>
            <a:ext cx="9020175" cy="479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825" y="0"/>
            <a:ext cx="2543175" cy="151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3" name="AutoShape 1"/>
          <p:cNvCxnSpPr>
            <a:cxnSpLocks noChangeShapeType="1"/>
          </p:cNvCxnSpPr>
          <p:nvPr/>
        </p:nvCxnSpPr>
        <p:spPr bwMode="auto">
          <a:xfrm rot="10800000" flipV="1">
            <a:off x="5500696" y="1428736"/>
            <a:ext cx="2500329" cy="187166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8" name="Image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5000636"/>
            <a:ext cx="1785950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4" name="AutoShape 2"/>
          <p:cNvCxnSpPr>
            <a:cxnSpLocks noChangeShapeType="1"/>
          </p:cNvCxnSpPr>
          <p:nvPr/>
        </p:nvCxnSpPr>
        <p:spPr bwMode="auto">
          <a:xfrm rot="5400000" flipH="1" flipV="1">
            <a:off x="2071670" y="3857628"/>
            <a:ext cx="2000264" cy="28575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6" y="1142983"/>
          <a:ext cx="8429685" cy="500066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4026"/>
                <a:gridCol w="354193"/>
                <a:gridCol w="427745"/>
                <a:gridCol w="362018"/>
                <a:gridCol w="351584"/>
                <a:gridCol w="357843"/>
                <a:gridCol w="348454"/>
                <a:gridCol w="366191"/>
                <a:gridCol w="358888"/>
                <a:gridCol w="183095"/>
                <a:gridCol w="239954"/>
                <a:gridCol w="236302"/>
                <a:gridCol w="239954"/>
                <a:gridCol w="366712"/>
                <a:gridCol w="376101"/>
                <a:gridCol w="442350"/>
                <a:gridCol w="425657"/>
                <a:gridCol w="366712"/>
                <a:gridCol w="361496"/>
                <a:gridCol w="326546"/>
                <a:gridCol w="304116"/>
                <a:gridCol w="322895"/>
                <a:gridCol w="324460"/>
                <a:gridCol w="672393"/>
              </a:tblGrid>
              <a:tr h="222859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631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26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08574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الطرقات </a:t>
                      </a:r>
                      <a:r>
                        <a:rPr lang="ar-TN" sz="800" b="0" dirty="0" err="1"/>
                        <a:t>الرئيسبة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7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الإسكندرية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75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نهـج تـوزر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5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يربط بين السير والجامع 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75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نهـج البصرة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75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نهـج الخرطوم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14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مركز الرمانة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5714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يربط بين الجامع وشاطئ برج خديجة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1286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مجموع الطرقات الرئيسية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1286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مجموع الطرقات الفرعية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7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17930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 بمنطقة برج خديجة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5" y="1571616"/>
          <a:ext cx="8215369" cy="485778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8166"/>
                <a:gridCol w="339641"/>
                <a:gridCol w="359949"/>
                <a:gridCol w="359949"/>
                <a:gridCol w="466055"/>
                <a:gridCol w="397519"/>
                <a:gridCol w="359441"/>
                <a:gridCol w="289380"/>
                <a:gridCol w="432041"/>
                <a:gridCol w="431533"/>
                <a:gridCol w="359949"/>
                <a:gridCol w="503624"/>
                <a:gridCol w="578762"/>
                <a:gridCol w="359949"/>
                <a:gridCol w="432041"/>
                <a:gridCol w="289380"/>
                <a:gridCol w="503624"/>
                <a:gridCol w="431533"/>
                <a:gridCol w="1012833"/>
              </a:tblGrid>
              <a:tr h="310103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668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6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لإسكندرية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توزر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8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بين السير والجامع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النصرة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الخرطوم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مركز الرمانة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8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بين الجامع </a:t>
                      </a:r>
                      <a:r>
                        <a:rPr lang="ar-TN" sz="800" dirty="0" err="1"/>
                        <a:t>وشاطىء</a:t>
                      </a:r>
                      <a:r>
                        <a:rPr lang="ar-TN" sz="800" dirty="0"/>
                        <a:t> برج خديجة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1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1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440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TN" sz="3600" b="1" dirty="0" smtClean="0">
                <a:solidFill>
                  <a:srgbClr val="7030A0"/>
                </a:solidFill>
              </a:rPr>
              <a:t>بطاقة تشخيص للشبكات العمومية بمنطقة برج خديجة</a:t>
            </a:r>
            <a:endParaRPr lang="fr-FR" sz="3600" b="1" dirty="0">
              <a:solidFill>
                <a:srgbClr val="7030A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86314" y="1928802"/>
          <a:ext cx="3752850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357158" y="1785926"/>
          <a:ext cx="4212167" cy="246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بمنطقة برج خديجة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14876" y="2071678"/>
          <a:ext cx="385762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14282" y="2071678"/>
          <a:ext cx="4071966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AE" sz="4000" b="1" dirty="0" smtClean="0">
                <a:solidFill>
                  <a:srgbClr val="7030A0"/>
                </a:solidFill>
              </a:rPr>
              <a:t>التنوير </a:t>
            </a:r>
            <a:r>
              <a:rPr lang="ar-AE" sz="4000" b="1" dirty="0" err="1" smtClean="0">
                <a:solidFill>
                  <a:srgbClr val="7030A0"/>
                </a:solidFill>
              </a:rPr>
              <a:t>و</a:t>
            </a:r>
            <a:r>
              <a:rPr lang="ar-AE" sz="4000" b="1" dirty="0" smtClean="0">
                <a:solidFill>
                  <a:srgbClr val="7030A0"/>
                </a:solidFill>
              </a:rPr>
              <a:t> الربط بشبكة التطهير</a:t>
            </a:r>
            <a:r>
              <a:rPr lang="ar-TN" sz="4000" b="1" dirty="0" smtClean="0">
                <a:solidFill>
                  <a:srgbClr val="7030A0"/>
                </a:solidFill>
              </a:rPr>
              <a:t> بمنطقة برج خديجة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جملية لشبكة الطرقات بالبلدية حسب المناطق</a:t>
            </a:r>
            <a:endParaRPr lang="fr-FR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5" y="1864134"/>
          <a:ext cx="8215371" cy="480502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44130"/>
                <a:gridCol w="340660"/>
                <a:gridCol w="402147"/>
                <a:gridCol w="384792"/>
                <a:gridCol w="385783"/>
                <a:gridCol w="351568"/>
                <a:gridCol w="423965"/>
                <a:gridCol w="423965"/>
                <a:gridCol w="423965"/>
                <a:gridCol w="423965"/>
                <a:gridCol w="422973"/>
                <a:gridCol w="423469"/>
                <a:gridCol w="423469"/>
                <a:gridCol w="423965"/>
                <a:gridCol w="351568"/>
                <a:gridCol w="355039"/>
                <a:gridCol w="425948"/>
                <a:gridCol w="351568"/>
                <a:gridCol w="351071"/>
                <a:gridCol w="351071"/>
                <a:gridCol w="430290"/>
              </a:tblGrid>
              <a:tr h="34533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المساحة حسب  الأرصفة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التعبيد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المناطق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3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637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/>
                        <a:t>(% )</a:t>
                      </a:r>
                      <a:r>
                        <a:rPr lang="ar-TN" sz="600"/>
                        <a:t>النوعية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مساحة خسب الحالة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مجاري المياه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الحواشي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حسب النوعية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حسب الحالة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63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Beton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Pavés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carelage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965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8655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2780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18760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16410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طرقـات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 smtClean="0"/>
                        <a:t>منطقة</a:t>
                      </a:r>
                      <a:endParaRPr lang="fr-FR" sz="800" b="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 smtClean="0"/>
                        <a:t>حي البساتين </a:t>
                      </a:r>
                      <a:r>
                        <a:rPr lang="ar-TN" sz="800" b="0" dirty="0" err="1" smtClean="0"/>
                        <a:t>و</a:t>
                      </a:r>
                      <a:r>
                        <a:rPr lang="ar-TN" sz="800" b="0" dirty="0" smtClean="0"/>
                        <a:t> سيدي</a:t>
                      </a:r>
                      <a:endParaRPr lang="fr-FR" sz="800" b="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سالم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2100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5221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7861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5107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18112.5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36825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18112.5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3635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915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905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10750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1625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4100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4050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6150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6775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6615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3940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2280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13915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3870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المرسى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32910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7410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برج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خديجة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80410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7398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9378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10720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4540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9400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5490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وسط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المدينة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4350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304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7927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9740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4248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3679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حشاد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و </a:t>
                      </a:r>
                      <a:r>
                        <a:rPr lang="ar-TN" sz="800" dirty="0" err="1"/>
                        <a:t>الهنشير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1644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26376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2693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58" y="357166"/>
          <a:ext cx="8501129" cy="592935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69366"/>
                <a:gridCol w="361077"/>
                <a:gridCol w="427388"/>
                <a:gridCol w="405112"/>
                <a:gridCol w="402522"/>
                <a:gridCol w="367295"/>
                <a:gridCol w="440339"/>
                <a:gridCol w="440856"/>
                <a:gridCol w="440339"/>
                <a:gridCol w="440856"/>
                <a:gridCol w="440339"/>
                <a:gridCol w="440856"/>
                <a:gridCol w="440339"/>
                <a:gridCol w="440856"/>
                <a:gridCol w="367295"/>
                <a:gridCol w="366775"/>
                <a:gridCol w="367295"/>
                <a:gridCol w="367295"/>
                <a:gridCol w="367295"/>
                <a:gridCol w="440339"/>
                <a:gridCol w="367295"/>
              </a:tblGrid>
              <a:tr h="407650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المساحة حسب  الأرصفة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التعبيد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</a:t>
                      </a:r>
                      <a:r>
                        <a:rPr lang="ar-TN" sz="800" b="1" dirty="0"/>
                        <a:t>لمناطق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3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/>
                        <a:t>(% )</a:t>
                      </a:r>
                      <a:r>
                        <a:rPr lang="ar-TN" sz="600"/>
                        <a:t>النوعية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مساحة خسب الحالة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مجاري المياه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الحواشي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حسب النوعية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حسب الحالة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Beton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Pavés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carelage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1679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665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642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6330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6573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2173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5600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9756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11750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3390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10566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1400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3680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طرقـات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err="1"/>
                        <a:t>عويدان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788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8031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9110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5240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5010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5240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6420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19051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22345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1850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8271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16010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2587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2876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2263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10352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12658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5270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8010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14090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2450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19165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2820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9000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9425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17280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6145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الوهاب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1850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420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1882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3384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3650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2776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5380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5190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5640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15770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53930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2780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12440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13440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470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565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1685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20303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14240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1310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13115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5878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4640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err="1"/>
                        <a:t>الفراحتة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32795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5860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9055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10420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9055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3480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الشاطئ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1750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52650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1750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10542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2030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4302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5805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5920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11677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16000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11704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9964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8504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9964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26766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5035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9010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7120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6730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34481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7110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>
                          <a:latin typeface="Calibri"/>
                          <a:ea typeface="Calibri"/>
                          <a:cs typeface="Arial"/>
                        </a:rPr>
                        <a:t>طرقات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>
                          <a:latin typeface="Calibri"/>
                          <a:ea typeface="Calibri"/>
                          <a:cs typeface="Arial"/>
                        </a:rPr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منطقة الحي الشرقي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5817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723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4287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12453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15800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7480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17120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12660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17120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13407.5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18670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33685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1045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26910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1045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68262.5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17155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>
                          <a:latin typeface="Calibri"/>
                          <a:ea typeface="Calibri"/>
                          <a:cs typeface="Arial"/>
                        </a:rPr>
                        <a:t>طرقات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>
                          <a:latin typeface="Calibri"/>
                          <a:ea typeface="Calibri"/>
                          <a:cs typeface="Arial"/>
                        </a:rPr>
                        <a:t> 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428596" y="2421128"/>
          <a:ext cx="8429683" cy="2647689"/>
        </p:xfrm>
        <a:graphic>
          <a:graphicData uri="http://schemas.openxmlformats.org/drawingml/2006/table">
            <a:tbl>
              <a:tblPr rtl="1">
                <a:tableStyleId>{22838BEF-8BB2-4498-84A7-C5851F593DF1}</a:tableStyleId>
              </a:tblPr>
              <a:tblGrid>
                <a:gridCol w="1647338"/>
                <a:gridCol w="922335"/>
                <a:gridCol w="824029"/>
                <a:gridCol w="615132"/>
                <a:gridCol w="615132"/>
                <a:gridCol w="824029"/>
                <a:gridCol w="717050"/>
                <a:gridCol w="615132"/>
                <a:gridCol w="824753"/>
                <a:gridCol w="824753"/>
              </a:tblGrid>
              <a:tr h="156748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نوعية المعدات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تاريخ الإقتناء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المسافة المقطوعة</a:t>
                      </a:r>
                      <a:endParaRPr lang="fr-FR" sz="800" dirty="0" smtClean="0"/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376295" algn="l"/>
                        </a:tabLst>
                        <a:defRPr/>
                      </a:pPr>
                      <a:r>
                        <a:rPr lang="ar-TN" sz="900" dirty="0" smtClean="0">
                          <a:latin typeface="+mn-lt"/>
                          <a:ea typeface="Times New Roman"/>
                          <a:cs typeface="+mn-cs"/>
                        </a:rPr>
                        <a:t>(كلم)</a:t>
                      </a:r>
                      <a:endParaRPr lang="fr-FR" sz="10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الحالة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مدة الإستغلال المتوقعة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كلفة الصيانة السنوية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التخصيص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61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جيدة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متوسطة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معطبة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1000"/>
                        <a:t>المصلحة 1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1000" dirty="0"/>
                        <a:t>المنطقة المغطاة 2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آلة  شحن كبيرة الحجم  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BENFRA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207633- 02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1995/10/25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>
                          <a:latin typeface="+mn-lt"/>
                          <a:ea typeface="Times New Roman"/>
                          <a:cs typeface="Arial"/>
                        </a:rPr>
                        <a:t>En</a:t>
                      </a:r>
                      <a:r>
                        <a:rPr lang="fr-FR" sz="800" baseline="0" dirty="0" smtClean="0">
                          <a:latin typeface="+mn-lt"/>
                          <a:ea typeface="Times New Roman"/>
                          <a:cs typeface="Arial"/>
                        </a:rPr>
                        <a:t> panne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376295" algn="l"/>
                        </a:tabLst>
                        <a:defRPr/>
                      </a:pPr>
                      <a:r>
                        <a:rPr lang="ar-TN" sz="900" dirty="0" smtClean="0">
                          <a:latin typeface="+mn-lt"/>
                          <a:ea typeface="Calibri"/>
                          <a:cs typeface="Times New Roman"/>
                        </a:rPr>
                        <a:t>3 سنوات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النظافة </a:t>
                      </a:r>
                      <a:r>
                        <a:rPr lang="ar-TN" sz="800" dirty="0" err="1" smtClean="0"/>
                        <a:t>و</a:t>
                      </a:r>
                      <a:r>
                        <a:rPr lang="ar-TN" sz="800" dirty="0" smtClean="0"/>
                        <a:t> العناية بالطرقات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979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آلة شحن متوسطة الحجم 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CUKUROVA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214508-02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2010/01/30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9623</a:t>
                      </a:r>
                      <a:r>
                        <a:rPr lang="ar-TN" sz="800" dirty="0" smtClean="0"/>
                        <a:t> ساعة عمل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3</a:t>
                      </a:r>
                      <a:r>
                        <a:rPr lang="ar-TN" sz="800" dirty="0" smtClean="0"/>
                        <a:t> </a:t>
                      </a:r>
                      <a:r>
                        <a:rPr lang="ar-TN" sz="800" dirty="0"/>
                        <a:t>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النظافة</a:t>
                      </a:r>
                      <a:r>
                        <a:rPr lang="fr-FR" sz="800" dirty="0" smtClean="0"/>
                        <a:t> </a:t>
                      </a:r>
                      <a:r>
                        <a:rPr lang="ar-TN" sz="800" baseline="0" dirty="0" smtClean="0"/>
                        <a:t> و العناية بالطرقات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099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214700-02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FOTON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2010/04/17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>
                          <a:latin typeface="Calibri"/>
                          <a:ea typeface="Times New Roman"/>
                          <a:cs typeface="Arial"/>
                        </a:rPr>
                        <a:t>En</a:t>
                      </a:r>
                      <a:r>
                        <a:rPr lang="fr-FR" sz="800" baseline="0" dirty="0" smtClean="0">
                          <a:latin typeface="Calibri"/>
                          <a:ea typeface="Times New Roman"/>
                          <a:cs typeface="Arial"/>
                        </a:rPr>
                        <a:t> panne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النظافة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979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جرار ومجرورة </a:t>
                      </a: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218993-02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SAME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2016/12/14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En panne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3376295" algn="l"/>
                        </a:tabLst>
                        <a:defRPr/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5</a:t>
                      </a:r>
                      <a:r>
                        <a:rPr lang="ar-TN" sz="800" dirty="0" smtClean="0"/>
                        <a:t> </a:t>
                      </a:r>
                      <a:r>
                        <a:rPr lang="ar-TN" sz="800" dirty="0"/>
                        <a:t>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النظافة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>
                          <a:latin typeface="Arial" pitchFamily="34" charset="0"/>
                          <a:cs typeface="Arial" pitchFamily="34" charset="0"/>
                        </a:rPr>
                        <a:t>كامل المنطقة البلدية</a:t>
                      </a:r>
                      <a:endParaRPr lang="fr-FR" sz="9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8469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شاحنة قالبة 219040-02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RENAULT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2017/01/30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55509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 النظافة </a:t>
                      </a:r>
                      <a:r>
                        <a:rPr lang="ar-TN" sz="800" dirty="0" err="1" smtClean="0"/>
                        <a:t>و</a:t>
                      </a:r>
                      <a:r>
                        <a:rPr lang="ar-TN" sz="800" dirty="0" smtClean="0"/>
                        <a:t> العناية بالطرقات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>
                          <a:latin typeface="Arial" pitchFamily="34" charset="0"/>
                          <a:cs typeface="Arial" pitchFamily="34" charset="0"/>
                        </a:rPr>
                        <a:t>كامل</a:t>
                      </a:r>
                      <a:r>
                        <a:rPr lang="ar-TN" sz="800" baseline="0" dirty="0" smtClean="0">
                          <a:latin typeface="Arial" pitchFamily="34" charset="0"/>
                          <a:cs typeface="Arial" pitchFamily="34" charset="0"/>
                        </a:rPr>
                        <a:t> المنطقة البلدية</a:t>
                      </a:r>
                      <a:endParaRPr lang="fr-FR" sz="9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462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سيارة الشرطة البيئية 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TATA</a:t>
                      </a:r>
                      <a:endParaRPr lang="ar-TN" sz="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219334-02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2017/04/10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81048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err="1" smtClean="0"/>
                        <a:t>االشرطة</a:t>
                      </a:r>
                      <a:r>
                        <a:rPr lang="ar-TN" sz="800" dirty="0" smtClean="0"/>
                        <a:t> البيئية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>
                          <a:latin typeface="Arial" pitchFamily="34" charset="0"/>
                          <a:cs typeface="Arial" pitchFamily="34" charset="0"/>
                        </a:rPr>
                        <a:t>كامل المنطقة البلدية</a:t>
                      </a:r>
                      <a:endParaRPr lang="fr-FR" sz="9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4485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سيارة المصلحة الفنية </a:t>
                      </a:r>
                      <a:r>
                        <a:rPr lang="fr-FR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Ssangyong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221467-02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2019/10/03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20962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المصلحة الفنية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>
                          <a:latin typeface="Arial" pitchFamily="34" charset="0"/>
                          <a:cs typeface="Arial" pitchFamily="34" charset="0"/>
                        </a:rPr>
                        <a:t>كامل المنطقة البلدية</a:t>
                      </a:r>
                      <a:endParaRPr lang="fr-FR" sz="9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785786" y="1500174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TN" dirty="0" smtClean="0"/>
              <a:t>برنامج بلدي للتصرف في النفايات               نعم             لا×</a:t>
            </a:r>
            <a:endParaRPr lang="fr-FR" dirty="0" smtClean="0"/>
          </a:p>
          <a:p>
            <a:pPr algn="r"/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714348" y="100010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معدات النظافة والطرقات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8585145" y="5286388"/>
            <a:ext cx="263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CF4668DC-857F-487D-BFFA-8C0CA5037977}" type="slidenum">
              <a:rPr lang="fr-BE" sz="1200" smtClean="0">
                <a:solidFill>
                  <a:schemeClr val="tx1">
                    <a:tint val="75000"/>
                  </a:schemeClr>
                </a:solidFill>
              </a:rPr>
              <a:pPr algn="r"/>
              <a:t>7</a:t>
            </a:fld>
            <a:endParaRPr lang="en-US" sz="1200" dirty="0" smtClean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ترتيب المناطق حسب </a:t>
            </a:r>
            <a:r>
              <a:rPr lang="ar-AE" sz="4000" b="1" dirty="0" smtClean="0">
                <a:solidFill>
                  <a:srgbClr val="7030A0"/>
                </a:solidFill>
              </a:rPr>
              <a:t>نسبة</a:t>
            </a:r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AE" sz="4000" b="1" dirty="0" smtClean="0">
                <a:solidFill>
                  <a:srgbClr val="7030A0"/>
                </a:solidFill>
              </a:rPr>
              <a:t>التعبيد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1935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الرتبة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نسبة </a:t>
                      </a:r>
                      <a:r>
                        <a:rPr lang="ar-TN" sz="1600" dirty="0" smtClean="0"/>
                        <a:t>التعبيد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b="1" dirty="0">
                          <a:latin typeface="+mj-lt"/>
                        </a:rPr>
                        <a:t>طول الشبكة</a:t>
                      </a:r>
                      <a:endParaRPr lang="fr-FR" sz="16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المنطقة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1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%9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6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6590</a:t>
                      </a:r>
                      <a:endParaRPr lang="fr-FR" sz="12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latin typeface="+mj-lt"/>
                        </a:rPr>
                        <a:t> </a:t>
                      </a:r>
                      <a:r>
                        <a:rPr lang="ar-TN" sz="1200" b="1" dirty="0" smtClean="0">
                          <a:latin typeface="+mj-lt"/>
                        </a:rPr>
                        <a:t>منطقة وسط المدينة</a:t>
                      </a:r>
                      <a:r>
                        <a:rPr lang="fr-FR" sz="1200" b="1" dirty="0" smtClean="0">
                          <a:latin typeface="+mj-lt"/>
                        </a:rPr>
                        <a:t>                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2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74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  <a:ea typeface="Calibri"/>
                          <a:cs typeface="Arial"/>
                        </a:rPr>
                        <a:t>24265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الحي الشرقي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+mn-cs"/>
                        </a:rPr>
                        <a:t>3</a:t>
                      </a: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+mn-cs"/>
                        </a:rPr>
                        <a:t>54</a:t>
                      </a: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12 740</a:t>
                      </a:r>
                    </a:p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عويدان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4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51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  <a:ea typeface="Calibri"/>
                          <a:cs typeface="Arial"/>
                        </a:rPr>
                        <a:t>17350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حي البساتين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و</a:t>
                      </a: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سيدي سالم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5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%49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19 585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الوهاب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+mn-cs"/>
                        </a:rPr>
                        <a:t>6</a:t>
                      </a: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+mn-cs"/>
                        </a:rPr>
                        <a:t>35</a:t>
                      </a: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  <a:ea typeface="Calibri"/>
                          <a:cs typeface="+mn-cs"/>
                        </a:rPr>
                        <a:t>11280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المرسى</a:t>
                      </a:r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7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%30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10 500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الفراحتة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8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%28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9 150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حشاد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و</a:t>
                      </a: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الهنشير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9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%15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14 022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الشاطئ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10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%5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17 930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برج خديجة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ترتيب المناطق حسب </a:t>
            </a:r>
            <a:r>
              <a:rPr lang="ar-AE" sz="4000" b="1" dirty="0" smtClean="0">
                <a:solidFill>
                  <a:srgbClr val="7030A0"/>
                </a:solidFill>
              </a:rPr>
              <a:t>نسبة</a:t>
            </a:r>
            <a:r>
              <a:rPr lang="ar-TN" sz="4000" b="1" dirty="0" smtClean="0">
                <a:solidFill>
                  <a:srgbClr val="7030A0"/>
                </a:solidFill>
              </a:rPr>
              <a:t> الربط بشبكة التطهير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3760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الرتبة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نسبة </a:t>
                      </a:r>
                      <a:r>
                        <a:rPr lang="ar-TN" sz="1600" dirty="0" smtClean="0"/>
                        <a:t>الربط بالشبكة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طول الشبكة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400" b="1" dirty="0">
                          <a:latin typeface="+mj-lt"/>
                        </a:rPr>
                        <a:t>المنطقة</a:t>
                      </a:r>
                      <a:endParaRPr lang="fr-FR" sz="14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%88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2 620 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وسط المدينة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%72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15 100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الحي الشرقي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%68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12 453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الوهاب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4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%64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4280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حشاد </a:t>
                      </a:r>
                      <a:r>
                        <a:rPr lang="ar-TN" sz="1200" b="1" dirty="0" err="1" smtClean="0">
                          <a:latin typeface="+mj-lt"/>
                        </a:rPr>
                        <a:t>و</a:t>
                      </a:r>
                      <a:r>
                        <a:rPr lang="ar-TN" sz="1200" b="1" dirty="0" smtClean="0">
                          <a:latin typeface="+mj-lt"/>
                        </a:rPr>
                        <a:t> </a:t>
                      </a:r>
                      <a:r>
                        <a:rPr lang="ar-TN" sz="1200" b="1" dirty="0" err="1" smtClean="0">
                          <a:latin typeface="+mj-lt"/>
                        </a:rPr>
                        <a:t>الهنشير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5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%48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3 870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المرسى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6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dirty="0" smtClean="0">
                          <a:latin typeface="Calibri"/>
                          <a:ea typeface="Calibri"/>
                          <a:cs typeface="Arial"/>
                        </a:rPr>
                        <a:t>39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3940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عويدان</a:t>
                      </a: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7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dirty="0" smtClean="0">
                          <a:latin typeface="Calibri"/>
                          <a:ea typeface="Calibri"/>
                          <a:cs typeface="Arial"/>
                        </a:rPr>
                        <a:t>23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>
                          <a:latin typeface="+mn-lt"/>
                          <a:ea typeface="Calibri"/>
                          <a:cs typeface="Arial"/>
                        </a:rPr>
                        <a:t>3940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حي البساتين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و</a:t>
                      </a: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سيدي سالم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برج خديجة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الشاطئ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</a:t>
                      </a:r>
                      <a:r>
                        <a:rPr lang="ar-TN" sz="1200" b="1" dirty="0" err="1" smtClean="0">
                          <a:latin typeface="+mj-lt"/>
                        </a:rPr>
                        <a:t>الفراحتة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ترتيب المناطق حسب </a:t>
            </a:r>
            <a:r>
              <a:rPr lang="ar-AE" sz="4000" b="1" dirty="0" smtClean="0">
                <a:solidFill>
                  <a:srgbClr val="7030A0"/>
                </a:solidFill>
              </a:rPr>
              <a:t>نسبة</a:t>
            </a:r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AE" sz="4000" b="1" dirty="0" smtClean="0">
                <a:solidFill>
                  <a:srgbClr val="7030A0"/>
                </a:solidFill>
              </a:rPr>
              <a:t>التنوير العمومي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969885" cy="429864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57400"/>
                <a:gridCol w="2057400"/>
                <a:gridCol w="1797685"/>
                <a:gridCol w="2057400"/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الرتبة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نسبة </a:t>
                      </a:r>
                      <a:r>
                        <a:rPr lang="ar-T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التنوير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عدد نقاط التنوير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المنطقة</a:t>
                      </a:r>
                      <a:endParaRPr lang="fr-FR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1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%93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75</a:t>
                      </a:r>
                      <a:r>
                        <a:rPr lang="ar-TN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 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وسط المدينة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 rtl="1"/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2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%78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000" b="1" dirty="0" smtClean="0">
                          <a:latin typeface="+mj-lt"/>
                          <a:cs typeface="Aharoni" pitchFamily="2" charset="-79"/>
                        </a:rPr>
                        <a:t>290</a:t>
                      </a:r>
                      <a:r>
                        <a:rPr lang="ar-TN" sz="1000" b="1" dirty="0" smtClean="0">
                          <a:latin typeface="+mj-lt"/>
                          <a:cs typeface="Aharoni" pitchFamily="2" charset="-79"/>
                        </a:rPr>
                        <a:t>                    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</a:rPr>
                        <a:t>منطقة الحي الشرقي</a:t>
                      </a:r>
                      <a:r>
                        <a:rPr lang="fr-FR" sz="1200" b="0" dirty="0" smtClean="0">
                          <a:latin typeface="+mj-lt"/>
                        </a:rPr>
                        <a:t>  </a:t>
                      </a:r>
                      <a:r>
                        <a:rPr lang="ar-TN" sz="1200" b="0" dirty="0" smtClean="0">
                          <a:latin typeface="+mj-lt"/>
                        </a:rPr>
                        <a:t>          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3</a:t>
                      </a:r>
                      <a:endParaRPr lang="fr-FR" sz="100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%7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5</a:t>
                      </a:r>
                      <a:endParaRPr lang="fr-FR" sz="100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 smtClean="0">
                          <a:latin typeface="+mj-lt"/>
                          <a:cs typeface="Aharoni" pitchFamily="2" charset="-79"/>
                        </a:rPr>
                        <a:t>188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smtClean="0">
                          <a:latin typeface="+mj-lt"/>
                        </a:rPr>
                        <a:t>منطقة الوهاب      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4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%7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1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TN" sz="1000" dirty="0" smtClean="0">
                          <a:latin typeface="+mj-lt"/>
                        </a:rPr>
                        <a:t>                    </a:t>
                      </a:r>
                      <a:r>
                        <a:rPr lang="ar-TN" sz="1000" b="1" dirty="0" smtClean="0">
                          <a:latin typeface="+mj-lt"/>
                        </a:rPr>
                        <a:t> 126  </a:t>
                      </a:r>
                      <a:r>
                        <a:rPr lang="ar-TN" sz="1000" b="1" dirty="0" smtClean="0">
                          <a:latin typeface="+mj-lt"/>
                          <a:cs typeface="Aharoni" pitchFamily="2" charset="-79"/>
                        </a:rPr>
                        <a:t>   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</a:rPr>
                        <a:t>منطقة </a:t>
                      </a:r>
                      <a:r>
                        <a:rPr lang="ar-TN" sz="1200" b="0" dirty="0" err="1" smtClean="0">
                          <a:latin typeface="+mj-lt"/>
                        </a:rPr>
                        <a:t>عويدان</a:t>
                      </a:r>
                      <a:r>
                        <a:rPr lang="ar-TN" sz="1200" b="0" dirty="0" smtClean="0">
                          <a:latin typeface="+mj-lt"/>
                        </a:rPr>
                        <a:t>                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5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%70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000" b="1" dirty="0" smtClean="0">
                          <a:latin typeface="+mj-lt"/>
                          <a:cs typeface="Aharoni" pitchFamily="2" charset="-79"/>
                        </a:rPr>
                        <a:t>99</a:t>
                      </a:r>
                      <a:r>
                        <a:rPr lang="ar-TN" sz="1000" b="1" dirty="0" smtClean="0">
                          <a:latin typeface="+mj-lt"/>
                          <a:cs typeface="Aharoni" pitchFamily="2" charset="-79"/>
                        </a:rPr>
                        <a:t>                     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منطقة المرسى  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6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62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haroni" pitchFamily="2" charset="-79"/>
                        </a:rPr>
                        <a:t>88</a:t>
                      </a:r>
                      <a:r>
                        <a:rPr lang="ar-TN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haroni" pitchFamily="2" charset="-79"/>
                        </a:rPr>
                        <a:t> </a:t>
                      </a:r>
                      <a:r>
                        <a:rPr lang="ar-TN" sz="1000" b="1" dirty="0" smtClean="0">
                          <a:latin typeface="+mj-lt"/>
                          <a:cs typeface="Aharoni" pitchFamily="2" charset="-79"/>
                        </a:rPr>
                        <a:t>                   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حشاد </a:t>
                      </a:r>
                      <a:r>
                        <a:rPr lang="ar-TN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و</a:t>
                      </a: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r-TN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الهنشير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49067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7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57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haroni" pitchFamily="2" charset="-79"/>
                        </a:rPr>
                        <a:t>145</a:t>
                      </a:r>
                      <a:r>
                        <a:rPr lang="ar-TN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haroni" pitchFamily="2" charset="-79"/>
                        </a:rPr>
                        <a:t> 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الشاطئ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 rtl="1"/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8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51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haroni" pitchFamily="2" charset="-79"/>
                        </a:rPr>
                        <a:t>154</a:t>
                      </a:r>
                      <a:r>
                        <a:rPr lang="ar-TN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منطقة</a:t>
                      </a:r>
                      <a:r>
                        <a:rPr lang="fr-FR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حي</a:t>
                      </a:r>
                      <a:r>
                        <a:rPr lang="ar-TN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البساتين </a:t>
                      </a:r>
                      <a:r>
                        <a:rPr lang="ar-TN" sz="12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و</a:t>
                      </a: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سيدي سالم </a:t>
                      </a:r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9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41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104</a:t>
                      </a:r>
                      <a:r>
                        <a:rPr lang="ar-TN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برج خديجة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 rtl="1"/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10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39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76</a:t>
                      </a:r>
                      <a:r>
                        <a:rPr lang="ar-TN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</a:t>
                      </a:r>
                      <a:r>
                        <a:rPr lang="ar-TN" sz="1200" b="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الفراحتة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 rtl="1"/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TN" sz="3600" b="1" dirty="0" smtClean="0">
                <a:solidFill>
                  <a:srgbClr val="FF0066"/>
                </a:solidFill>
              </a:rPr>
              <a:t>حوصلة لأهم النقائص المتعلقة بالبنية الأساسية لمجمل المناطق</a:t>
            </a:r>
            <a:endParaRPr lang="fr-FR" sz="3600" b="1" dirty="0">
              <a:solidFill>
                <a:srgbClr val="FF0066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algn="r">
              <a:buNone/>
            </a:pPr>
            <a:r>
              <a:rPr lang="ar-TN" dirty="0" smtClean="0"/>
              <a:t> من خلال التشخيص الفنّي يمكن لنا ملاحظة أنّ بلدية الشابة تشكو نقصا في البنية الأساسية حيث أنّ:</a:t>
            </a:r>
            <a:br>
              <a:rPr lang="ar-TN" dirty="0" smtClean="0"/>
            </a:br>
            <a:r>
              <a:rPr lang="fr-FR" dirty="0" smtClean="0"/>
              <a:t>    		</a:t>
            </a:r>
            <a:endParaRPr lang="fr-FR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6072198" y="3143248"/>
          <a:ext cx="2824154" cy="3000396"/>
        </p:xfrm>
        <a:graphic>
          <a:graphicData uri="http://schemas.openxmlformats.org/drawingml/2006/table">
            <a:tbl>
              <a:tblPr/>
              <a:tblGrid>
                <a:gridCol w="2824154"/>
              </a:tblGrid>
              <a:tr h="30003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800" b="1" dirty="0" smtClean="0"/>
                        <a:t>نسبة التعبيد بلغت حوالي </a:t>
                      </a:r>
                      <a:endParaRPr lang="fr-FR" sz="18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/>
                        <a:t>%</a:t>
                      </a:r>
                      <a:r>
                        <a:rPr lang="ar-TN" sz="1800" b="1" dirty="0" smtClean="0"/>
                        <a:t>44</a:t>
                      </a:r>
                      <a:endParaRPr lang="fr-FR" sz="1800" b="1" dirty="0" smtClean="0"/>
                    </a:p>
                    <a:p>
                      <a:pPr algn="r"/>
                      <a:endParaRPr lang="fr-FR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1" name="Graphique 10"/>
          <p:cNvGraphicFramePr/>
          <p:nvPr/>
        </p:nvGraphicFramePr>
        <p:xfrm>
          <a:off x="6143636" y="3643314"/>
          <a:ext cx="2714644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3143240" y="3214686"/>
          <a:ext cx="2786082" cy="2857520"/>
        </p:xfrm>
        <a:graphic>
          <a:graphicData uri="http://schemas.openxmlformats.org/drawingml/2006/table">
            <a:tbl>
              <a:tblPr/>
              <a:tblGrid>
                <a:gridCol w="2786082"/>
              </a:tblGrid>
              <a:tr h="28575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T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نسبة التنوير حوالي</a:t>
                      </a:r>
                      <a:endParaRPr lang="fr-FR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buNone/>
                      </a:pPr>
                      <a:r>
                        <a:rPr lang="fr-FR" b="1" dirty="0" smtClean="0"/>
                        <a:t>%</a:t>
                      </a:r>
                      <a:r>
                        <a:rPr lang="ar-T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fr-FR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>
                        <a:buNone/>
                      </a:pPr>
                      <a:endParaRPr lang="fr-FR" b="1" dirty="0" smtClean="0"/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 smtClean="0"/>
                    </a:p>
                    <a:p>
                      <a:pPr algn="r"/>
                      <a:endParaRPr lang="fr-FR" b="1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214282" y="3214686"/>
          <a:ext cx="3286116" cy="3214710"/>
        </p:xfrm>
        <a:graphic>
          <a:graphicData uri="http://schemas.openxmlformats.org/drawingml/2006/table">
            <a:tbl>
              <a:tblPr/>
              <a:tblGrid>
                <a:gridCol w="3286116"/>
              </a:tblGrid>
              <a:tr h="32147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نسبة الربط بشبكة التطهير حوالي</a:t>
                      </a:r>
                      <a:endParaRPr lang="fr-FR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ar-T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  <a: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b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dirty="0" smtClean="0"/>
                        <a:t> </a:t>
                      </a:r>
                      <a:endParaRPr lang="fr-FR" sz="1800" b="1" dirty="0" smtClean="0"/>
                    </a:p>
                    <a:p>
                      <a:pPr algn="r"/>
                      <a:endParaRPr lang="fr-FR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Graphique 14"/>
          <p:cNvGraphicFramePr/>
          <p:nvPr/>
        </p:nvGraphicFramePr>
        <p:xfrm>
          <a:off x="428596" y="3786190"/>
          <a:ext cx="257176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aphique 15"/>
          <p:cNvGraphicFramePr/>
          <p:nvPr/>
        </p:nvGraphicFramePr>
        <p:xfrm>
          <a:off x="3571868" y="4071918"/>
          <a:ext cx="257176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ar-SA" sz="2400" b="1" dirty="0" smtClean="0">
                <a:solidFill>
                  <a:srgbClr val="FF0066"/>
                </a:solidFill>
              </a:rPr>
              <a:t>وأهم هذه النقائص يمكن حصرها حسب المناطق كما يلــــي</a:t>
            </a:r>
            <a:r>
              <a:rPr lang="ar-TN" sz="2400" b="1" dirty="0" smtClean="0">
                <a:solidFill>
                  <a:srgbClr val="FF0066"/>
                </a:solidFill>
              </a:rPr>
              <a:t>:</a:t>
            </a:r>
            <a:r>
              <a:rPr lang="ar-SA" sz="2400" b="1" dirty="0" smtClean="0">
                <a:solidFill>
                  <a:srgbClr val="FF0066"/>
                </a:solidFill>
              </a:rPr>
              <a:t> </a:t>
            </a:r>
            <a:endParaRPr lang="fr-FR" sz="2400" b="1" dirty="0" smtClean="0">
              <a:solidFill>
                <a:srgbClr val="FF0066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71472" y="1357300"/>
          <a:ext cx="7858180" cy="5143534"/>
        </p:xfrm>
        <a:graphic>
          <a:graphicData uri="http://schemas.openxmlformats.org/drawingml/2006/table">
            <a:tbl>
              <a:tblPr rtl="1"/>
              <a:tblGrid>
                <a:gridCol w="2294953"/>
                <a:gridCol w="5563227"/>
              </a:tblGrid>
              <a:tr h="428626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ts val="0"/>
                        </a:spcAft>
                      </a:pPr>
                      <a:r>
                        <a:rPr lang="ar-SA" sz="1800" b="1" kern="12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المنطقــــــــــــة</a:t>
                      </a:r>
                      <a:endParaRPr lang="fr-FR" sz="1800" b="1" kern="12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9D9D9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800" b="1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أهــــــــــــــــم النقائـــــــــص</a:t>
                      </a:r>
                      <a:endParaRPr lang="fr-FR" sz="18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9D9D9"/>
                      </a:bgClr>
                    </a:pattFill>
                  </a:tcPr>
                </a:tc>
              </a:tr>
              <a:tr h="523878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منطقـــة وسط المدينــــــة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حالة بعض الطرقات رديئة وتستوجـــــب التدخل العاجــــل من حيـــث التعبيـــــــد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منطقــة الحي الشــــــرقي 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المستعملـــــــــة والتنويـــــــر العمومـــــــــــي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85818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منطقة حشاد </a:t>
                      </a:r>
                      <a:r>
                        <a:rPr lang="ar-SA" sz="1300" dirty="0" err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والهنشيــــــر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المستعملة، أغلب الطرقات تتطلب التدخل من حيث التعبيد والتنوير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منطقــــة</a:t>
                      </a:r>
                      <a:r>
                        <a:rPr lang="ar-TN" sz="1300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 حي البساتين</a:t>
                      </a:r>
                      <a:r>
                        <a:rPr lang="ar-TN" sz="1300" baseline="0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ar-TN" sz="1300" baseline="0" dirty="0" err="1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و</a:t>
                      </a:r>
                      <a:r>
                        <a:rPr lang="ar-SA" sz="1300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سيدي سالــــــــم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المستعملة، إنارة عموميــــة وتعبيـــــد الطرقات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85818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منطقــــة الوهــــــــــــــاب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الميـــــاه المستعملــــــة، وميـــــــــــــــاه الأمطـــــــار 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نسبة كبيرة من الطرقات في حالة رديئة تتطلب التدخل العاجـــــل من حيث التعبيد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منطقــــة </a:t>
                      </a:r>
                      <a:r>
                        <a:rPr lang="ar-SA" sz="1300" dirty="0" err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عويـــــــــــــــدان</a:t>
                      </a: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المستعملة، الإنارة العمومية وتعبيد الطرقــــات 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منطقـــة </a:t>
                      </a:r>
                      <a:r>
                        <a:rPr lang="ar-SA" sz="1300" dirty="0" err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الفراحتــــــــــــــة</a:t>
                      </a: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المستعملة، تعبيد الطرقات وتنوير عمومـــــــي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منطقـــة الشاطــــــــــــــئ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المستعملة، تعبيد الطرقات وتنوير عمومـــــــي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منطقــة برج خديجـــــــــة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 تصريف المياه المستعملة، تعبيد الطرقات وتنوير عمومــــــي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6194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منطقــــة المرســــــــــــــى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>
                        <a:spcAft>
                          <a:spcPts val="0"/>
                        </a:spcAft>
                      </a:pPr>
                      <a:r>
                        <a:rPr lang="ar-TN" sz="1300" dirty="0" smtClean="0"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ar-SA" sz="1300" dirty="0" smtClean="0">
                          <a:latin typeface="Calibri"/>
                          <a:ea typeface="Calibri"/>
                          <a:cs typeface="Arial"/>
                        </a:rPr>
                        <a:t>تصريف </a:t>
                      </a: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المياه المستعملة، تعبيــــــــــــد الطـــــــــــــــــــرقات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286512" y="6357958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74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/>
          <a:lstStyle/>
          <a:p>
            <a:r>
              <a:rPr lang="ar-TN" b="1" dirty="0" smtClean="0">
                <a:solidFill>
                  <a:srgbClr val="FF0000"/>
                </a:solidFill>
              </a:rPr>
              <a:t>التقسيم الترابي لمناطق التوسع ببلدية الشابة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None/>
            </a:pPr>
            <a:r>
              <a:rPr lang="ar-TN" dirty="0" smtClean="0"/>
              <a:t> </a:t>
            </a:r>
            <a:r>
              <a:rPr lang="ar-TN" b="1" dirty="0" smtClean="0">
                <a:solidFill>
                  <a:srgbClr val="0070C0"/>
                </a:solidFill>
              </a:rPr>
              <a:t>المنطقة الأولى: </a:t>
            </a:r>
            <a:r>
              <a:rPr lang="ar-TN" dirty="0" smtClean="0">
                <a:solidFill>
                  <a:srgbClr val="002060"/>
                </a:solidFill>
              </a:rPr>
              <a:t>منطقة الشعابنة و السعفات وأولاد إبراهيم </a:t>
            </a:r>
          </a:p>
          <a:p>
            <a:pPr algn="r" rtl="1">
              <a:buNone/>
            </a:pPr>
            <a:r>
              <a:rPr lang="ar-TN" dirty="0" smtClean="0">
                <a:solidFill>
                  <a:srgbClr val="002060"/>
                </a:solidFill>
              </a:rPr>
              <a:t>                    بوبكر وأولاد سلامة بن محمود.</a:t>
            </a:r>
          </a:p>
          <a:p>
            <a:pPr algn="r" rtl="1">
              <a:buNone/>
            </a:pPr>
            <a:endParaRPr lang="ar-TN" dirty="0" smtClean="0"/>
          </a:p>
          <a:p>
            <a:pPr algn="r" rtl="1">
              <a:buNone/>
            </a:pPr>
            <a:r>
              <a:rPr lang="ar-TN" b="1" dirty="0" smtClean="0">
                <a:solidFill>
                  <a:srgbClr val="0070C0"/>
                </a:solidFill>
              </a:rPr>
              <a:t> المنطقة الثانية: </a:t>
            </a:r>
            <a:r>
              <a:rPr lang="ar-TN" dirty="0" smtClean="0">
                <a:solidFill>
                  <a:srgbClr val="002060"/>
                </a:solidFill>
              </a:rPr>
              <a:t>منطقة الغضابنة والسكامنة.</a:t>
            </a:r>
          </a:p>
          <a:p>
            <a:pPr algn="r" rtl="1">
              <a:buNone/>
            </a:pPr>
            <a:endParaRPr lang="ar-TN" dirty="0" smtClean="0"/>
          </a:p>
          <a:p>
            <a:pPr algn="r" rtl="1">
              <a:buNone/>
            </a:pPr>
            <a:r>
              <a:rPr lang="ar-TN" b="1" dirty="0" smtClean="0">
                <a:solidFill>
                  <a:srgbClr val="0070C0"/>
                </a:solidFill>
              </a:rPr>
              <a:t> المنطقة الثالثة: </a:t>
            </a:r>
            <a:r>
              <a:rPr lang="ar-TN" dirty="0" smtClean="0">
                <a:solidFill>
                  <a:srgbClr val="002060"/>
                </a:solidFill>
              </a:rPr>
              <a:t>منطقة الخمارة وجنان الجلاصي  والمحامدة.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ar-TN" dirty="0" smtClean="0">
                <a:solidFill>
                  <a:srgbClr val="002060"/>
                </a:solidFill>
              </a:rPr>
              <a:t>منطقة الشعابنة </a:t>
            </a:r>
            <a:r>
              <a:rPr lang="ar-TN" dirty="0" err="1" smtClean="0">
                <a:solidFill>
                  <a:srgbClr val="002060"/>
                </a:solidFill>
              </a:rPr>
              <a:t>و</a:t>
            </a:r>
            <a:r>
              <a:rPr lang="ar-TN" dirty="0" smtClean="0">
                <a:solidFill>
                  <a:srgbClr val="002060"/>
                </a:solidFill>
              </a:rPr>
              <a:t> السعفات وأولاد إبراهيم      بوبكر وأولاد سلامة بن محمود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76</a:t>
            </a:fld>
            <a:endParaRPr lang="fr-BE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643174" y="1357298"/>
          <a:ext cx="3733528" cy="5286412"/>
        </p:xfrm>
        <a:graphic>
          <a:graphicData uri="http://schemas.openxmlformats.org/presentationml/2006/ole">
            <p:oleObj spid="_x0000_s1026" name="Acrobat Document" r:id="rId3" imgW="10684800" imgH="1514952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TN" dirty="0" smtClean="0">
                <a:solidFill>
                  <a:srgbClr val="002060"/>
                </a:solidFill>
              </a:rPr>
              <a:t>منطقة الغضابنة والسكامنة</a:t>
            </a:r>
            <a:br>
              <a:rPr lang="ar-TN" dirty="0" smtClean="0">
                <a:solidFill>
                  <a:srgbClr val="002060"/>
                </a:solidFill>
              </a:rPr>
            </a:b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77</a:t>
            </a:fld>
            <a:endParaRPr lang="fr-BE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71472" y="928670"/>
          <a:ext cx="3883025" cy="5495925"/>
        </p:xfrm>
        <a:graphic>
          <a:graphicData uri="http://schemas.openxmlformats.org/presentationml/2006/ole">
            <p:oleObj spid="_x0000_s2050" name="Acrobat Document" r:id="rId3" imgW="8019048" imgH="11342857" progId="AcroExch.Document.7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714876" y="928670"/>
          <a:ext cx="3929090" cy="5563313"/>
        </p:xfrm>
        <a:graphic>
          <a:graphicData uri="http://schemas.openxmlformats.org/presentationml/2006/ole">
            <p:oleObj spid="_x0000_s2051" name="Acrobat Document" r:id="rId4" imgW="10684800" imgH="1514952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r>
              <a:rPr lang="ar-TN" dirty="0" smtClean="0">
                <a:solidFill>
                  <a:srgbClr val="002060"/>
                </a:solidFill>
              </a:rPr>
              <a:t>منطقة الخمارة وجنان الجلاصي  والمحامدة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78</a:t>
            </a:fld>
            <a:endParaRPr lang="fr-BE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786050" y="1071546"/>
          <a:ext cx="4086683" cy="5786454"/>
        </p:xfrm>
        <a:graphic>
          <a:graphicData uri="http://schemas.openxmlformats.org/presentationml/2006/ole">
            <p:oleObj spid="_x0000_s3074" name="Acrobat Document" r:id="rId3" imgW="10684800" imgH="1514952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21062716">
            <a:off x="-1247112" y="347744"/>
            <a:ext cx="8229600" cy="1143000"/>
          </a:xfrm>
        </p:spPr>
        <p:txBody>
          <a:bodyPr>
            <a:normAutofit/>
          </a:bodyPr>
          <a:lstStyle/>
          <a:p>
            <a:r>
              <a:rPr lang="ar-TN" b="1" dirty="0" smtClean="0">
                <a:solidFill>
                  <a:srgbClr val="FF0000"/>
                </a:solidFill>
              </a:rPr>
              <a:t>جرد وتشخيص شبكة الطرقات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79</a:t>
            </a:fld>
            <a:endParaRPr lang="fr-BE" dirty="0"/>
          </a:p>
        </p:txBody>
      </p:sp>
      <p:graphicFrame>
        <p:nvGraphicFramePr>
          <p:cNvPr id="5" name="Graphique 4"/>
          <p:cNvGraphicFramePr/>
          <p:nvPr/>
        </p:nvGraphicFramePr>
        <p:xfrm>
          <a:off x="6000760" y="1214422"/>
          <a:ext cx="3000396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/>
          <p:cNvGraphicFramePr/>
          <p:nvPr/>
        </p:nvGraphicFramePr>
        <p:xfrm>
          <a:off x="2857488" y="1357298"/>
          <a:ext cx="3000396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phique 7"/>
          <p:cNvGraphicFramePr/>
          <p:nvPr/>
        </p:nvGraphicFramePr>
        <p:xfrm>
          <a:off x="0" y="1857364"/>
          <a:ext cx="3000396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6143636" y="4786322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طول شبكة الطرقات : 17</a:t>
            </a:r>
            <a:r>
              <a:rPr lang="ar-TN" dirty="0" smtClean="0">
                <a:solidFill>
                  <a:srgbClr val="FF0066"/>
                </a:solidFill>
                <a:latin typeface="Times New Roman"/>
                <a:cs typeface="Times New Roman"/>
              </a:rPr>
              <a:t>كم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143636" y="521495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نسبة الطرقات المعبدة: 64</a:t>
            </a:r>
            <a:r>
              <a:rPr lang="ar-TN" dirty="0" smtClean="0">
                <a:solidFill>
                  <a:srgbClr val="FF0066"/>
                </a:solidFill>
                <a:latin typeface="Times New Roman"/>
                <a:cs typeface="Times New Roman"/>
              </a:rPr>
              <a:t>٪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71802" y="5000636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طول شبكة الطرقات : 20 كم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71802" y="5429264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نسبة الطرقات المعبدة : 75</a:t>
            </a:r>
            <a:r>
              <a:rPr lang="ar-TN" dirty="0" smtClean="0">
                <a:solidFill>
                  <a:srgbClr val="FF0066"/>
                </a:solidFill>
                <a:latin typeface="Times New Roman"/>
                <a:cs typeface="Times New Roman"/>
              </a:rPr>
              <a:t>٪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4282" y="5643578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نسبة الطرقات المعبدة : 70</a:t>
            </a:r>
            <a:r>
              <a:rPr lang="ar-TN" dirty="0" smtClean="0">
                <a:solidFill>
                  <a:srgbClr val="FF0066"/>
                </a:solidFill>
                <a:latin typeface="Times New Roman"/>
                <a:cs typeface="Times New Roman"/>
              </a:rPr>
              <a:t>٪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14282" y="521495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طول شبكة الطرقات : 13 كم</a:t>
            </a:r>
            <a:endParaRPr lang="en-US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للبناءات البلدية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85720" y="2357430"/>
          <a:ext cx="8572561" cy="328614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593481"/>
                <a:gridCol w="594079"/>
                <a:gridCol w="508526"/>
                <a:gridCol w="509124"/>
                <a:gridCol w="508526"/>
                <a:gridCol w="902809"/>
                <a:gridCol w="669736"/>
                <a:gridCol w="717024"/>
                <a:gridCol w="594079"/>
                <a:gridCol w="508526"/>
                <a:gridCol w="593481"/>
                <a:gridCol w="682023"/>
                <a:gridCol w="682023"/>
                <a:gridCol w="509124"/>
              </a:tblGrid>
              <a:tr h="82510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حالة البناية أو المنشأة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سنة آخر عملية</a:t>
                      </a:r>
                      <a:endParaRPr lang="fr-FR" sz="11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تهيئة أو توسعة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b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تكلفة</a:t>
                      </a:r>
                      <a:endParaRPr lang="fr-FR" sz="1100" b="0" dirty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الصيانة</a:t>
                      </a:r>
                      <a:endParaRPr lang="fr-FR" sz="1100" b="0" dirty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(د)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إمكانية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التوسعة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المساحة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المغطاة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مساحة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الأرض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تاريخ الأحداث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مطابقة البناية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لمثال التهيئة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العمرانية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الموقع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ا</a:t>
                      </a:r>
                      <a:r>
                        <a:rPr lang="ar-TN" sz="1100" b="1" dirty="0">
                          <a:latin typeface="+mj-lt"/>
                        </a:rPr>
                        <a:t>لبناية</a:t>
                      </a:r>
                      <a:endParaRPr lang="fr-FR" sz="11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757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تتطلب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التجديد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تتطلب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التهيئة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تتطلب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التوسعة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تتطلب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الصيانة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حسنة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959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100"/>
                        <a:t>x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2004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 smtClean="0"/>
                        <a:t>5250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نعم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1050 </a:t>
                      </a:r>
                      <a:endParaRPr lang="fr-FR" sz="11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م</a:t>
                      </a:r>
                      <a:r>
                        <a:rPr lang="ar-TN" sz="1100" baseline="30000"/>
                        <a:t>2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2700 م</a:t>
                      </a:r>
                      <a:r>
                        <a:rPr lang="ar-TN" sz="1100" baseline="30000"/>
                        <a:t>2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9 جانفي 1957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نعم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شارع الهادي شاكر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/>
                        <a:t>مقر البلدية</a:t>
                      </a:r>
                      <a:endParaRPr lang="fr-FR" sz="11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8075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100" dirty="0"/>
                        <a:t>X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 smtClean="0"/>
                        <a:t>2018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 smtClean="0"/>
                        <a:t>1000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لا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122 </a:t>
                      </a:r>
                      <a:r>
                        <a:rPr lang="ar-TN" sz="1100" dirty="0" smtClean="0"/>
                        <a:t>م</a:t>
                      </a:r>
                      <a:r>
                        <a:rPr lang="ar-TN" sz="1100" baseline="30000" dirty="0" smtClean="0"/>
                        <a:t>2</a:t>
                      </a:r>
                      <a:endParaRPr lang="fr-FR" sz="11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122 م</a:t>
                      </a:r>
                      <a:r>
                        <a:rPr lang="ar-TN" sz="1100" baseline="30000"/>
                        <a:t>2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1سبتمبر2015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لا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الحي التجاري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 err="1"/>
                        <a:t>قباضة</a:t>
                      </a:r>
                      <a:r>
                        <a:rPr lang="ar-TN" sz="1100" b="0" dirty="0"/>
                        <a:t> بلدية</a:t>
                      </a:r>
                      <a:endParaRPr lang="fr-FR" sz="11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785786" y="2000240"/>
          <a:ext cx="7500990" cy="4000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624035"/>
                <a:gridCol w="1557349"/>
                <a:gridCol w="2643206"/>
              </a:tblGrid>
              <a:tr h="640583"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الرتبة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نسبة التعبيد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طول الشبكة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المنطقة</a:t>
                      </a:r>
                      <a:endParaRPr lang="en-US" dirty="0"/>
                    </a:p>
                  </a:txBody>
                  <a:tcPr/>
                </a:tc>
              </a:tr>
              <a:tr h="748699"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75</a:t>
                      </a:r>
                      <a:r>
                        <a:rPr lang="ar-TN" dirty="0" smtClean="0">
                          <a:latin typeface="Times New Roman"/>
                          <a:cs typeface="Times New Roman"/>
                        </a:rPr>
                        <a:t>٪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20 كلم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18011"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dirty="0" smtClean="0"/>
                        <a:t>70</a:t>
                      </a:r>
                      <a:r>
                        <a:rPr lang="ar-TN" dirty="0" smtClean="0">
                          <a:latin typeface="Times New Roman"/>
                          <a:cs typeface="Times New Roman"/>
                        </a:rPr>
                        <a:t>٪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13 كلم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593235"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dirty="0" smtClean="0"/>
                        <a:t>64</a:t>
                      </a:r>
                      <a:r>
                        <a:rPr lang="ar-TN" dirty="0" smtClean="0">
                          <a:latin typeface="Times New Roman"/>
                          <a:cs typeface="Times New Roman"/>
                        </a:rPr>
                        <a:t>٪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dirty="0" smtClean="0"/>
                        <a:t>17 كلم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786446" y="2786058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TN" dirty="0" smtClean="0">
                <a:solidFill>
                  <a:srgbClr val="FF0000"/>
                </a:solidFill>
              </a:rPr>
              <a:t>منطقة </a:t>
            </a:r>
            <a:r>
              <a:rPr lang="ar-TN" dirty="0" err="1" smtClean="0">
                <a:solidFill>
                  <a:srgbClr val="FF0000"/>
                </a:solidFill>
              </a:rPr>
              <a:t>الغضابنة</a:t>
            </a:r>
            <a:r>
              <a:rPr lang="ar-TN" dirty="0" smtClean="0">
                <a:solidFill>
                  <a:srgbClr val="FF0000"/>
                </a:solidFill>
              </a:rPr>
              <a:t> </a:t>
            </a:r>
            <a:r>
              <a:rPr lang="ar-TN" dirty="0" err="1" smtClean="0">
                <a:solidFill>
                  <a:srgbClr val="FF0000"/>
                </a:solidFill>
              </a:rPr>
              <a:t>والسكامنة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0760" y="3571876"/>
            <a:ext cx="1747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TN" dirty="0" smtClean="0">
                <a:solidFill>
                  <a:srgbClr val="FF0000"/>
                </a:solidFill>
              </a:rPr>
              <a:t>منطقة الخمارة وجنان</a:t>
            </a:r>
          </a:p>
          <a:p>
            <a:r>
              <a:rPr lang="ar-TN" dirty="0" smtClean="0">
                <a:solidFill>
                  <a:srgbClr val="FF0000"/>
                </a:solidFill>
              </a:rPr>
              <a:t> </a:t>
            </a:r>
            <a:r>
              <a:rPr lang="ar-TN" dirty="0" err="1" smtClean="0">
                <a:solidFill>
                  <a:srgbClr val="FF0000"/>
                </a:solidFill>
              </a:rPr>
              <a:t>الجلاصي</a:t>
            </a:r>
            <a:r>
              <a:rPr lang="ar-TN" dirty="0" smtClean="0">
                <a:solidFill>
                  <a:srgbClr val="FF0000"/>
                </a:solidFill>
              </a:rPr>
              <a:t>  </a:t>
            </a:r>
            <a:r>
              <a:rPr lang="ar-TN" dirty="0" err="1" smtClean="0">
                <a:solidFill>
                  <a:srgbClr val="FF0000"/>
                </a:solidFill>
              </a:rPr>
              <a:t>والمحامدة</a:t>
            </a:r>
            <a:endParaRPr lang="en-US" dirty="0" err="1" smtClean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57884" y="4572008"/>
            <a:ext cx="2286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TN" dirty="0" smtClean="0">
                <a:solidFill>
                  <a:srgbClr val="FF0000"/>
                </a:solidFill>
              </a:rPr>
              <a:t>منطقة </a:t>
            </a:r>
            <a:r>
              <a:rPr lang="ar-TN" dirty="0" err="1" smtClean="0">
                <a:solidFill>
                  <a:srgbClr val="FF0000"/>
                </a:solidFill>
              </a:rPr>
              <a:t>الشعابنة</a:t>
            </a:r>
            <a:r>
              <a:rPr lang="ar-TN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ar-TN" dirty="0" smtClean="0">
                <a:solidFill>
                  <a:srgbClr val="FF0000"/>
                </a:solidFill>
              </a:rPr>
              <a:t>و السعفات وأولاد إبراهيم  </a:t>
            </a:r>
            <a:r>
              <a:rPr lang="ar-TN" dirty="0" err="1" smtClean="0">
                <a:solidFill>
                  <a:srgbClr val="FF0000"/>
                </a:solidFill>
              </a:rPr>
              <a:t>بوبكر</a:t>
            </a:r>
            <a:r>
              <a:rPr lang="ar-TN" dirty="0" smtClean="0">
                <a:solidFill>
                  <a:srgbClr val="FF0000"/>
                </a:solidFill>
              </a:rPr>
              <a:t> وأولاد سلامة</a:t>
            </a:r>
          </a:p>
          <a:p>
            <a:pPr algn="ctr"/>
            <a:r>
              <a:rPr lang="ar-TN" dirty="0" smtClean="0">
                <a:solidFill>
                  <a:srgbClr val="FF0000"/>
                </a:solidFill>
              </a:rPr>
              <a:t> بن محمود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43042" y="785794"/>
            <a:ext cx="5745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TN" sz="4000" b="1" dirty="0" smtClean="0">
                <a:solidFill>
                  <a:schemeClr val="accent6">
                    <a:lumMod val="50000"/>
                  </a:schemeClr>
                </a:solidFill>
              </a:rPr>
              <a:t>ترتيب المناطق حسب نسبة التعبيد</a:t>
            </a: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1024" y="6215082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F4668DC-857F-487D-BFFA-8C0CA5037977}" type="slidenum">
              <a:rPr lang="fr-BE" sz="1200" smtClean="0">
                <a:solidFill>
                  <a:schemeClr val="tx1">
                    <a:tint val="75000"/>
                  </a:schemeClr>
                </a:solidFill>
              </a:rPr>
              <a:pPr/>
              <a:t>80</a:t>
            </a:fld>
            <a:endParaRPr lang="en-US" sz="1200" dirty="0" smtClean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جرد وتشخيص أولي للمستودع البلدي</a:t>
            </a:r>
            <a:endParaRPr lang="fr-FR" sz="4000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1600200"/>
            <a:ext cx="8643998" cy="4525963"/>
          </a:xfrm>
        </p:spPr>
        <p:txBody>
          <a:bodyPr>
            <a:normAutofit fontScale="70000" lnSpcReduction="20000"/>
          </a:bodyPr>
          <a:lstStyle/>
          <a:p>
            <a:pPr algn="r" rtl="1">
              <a:buNone/>
            </a:pPr>
            <a:endParaRPr lang="fr-FR" dirty="0" smtClean="0"/>
          </a:p>
          <a:p>
            <a:pPr algn="r" rtl="1"/>
            <a:r>
              <a:rPr lang="ar-TN" sz="29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معطيـــــــــات عـــامــــــــــة :</a:t>
            </a:r>
            <a:endParaRPr lang="fr-FR" sz="2900" b="1" u="sng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 rtl="1"/>
            <a:r>
              <a:rPr lang="ar-TN" b="1" dirty="0" smtClean="0"/>
              <a:t>الـمـــــــــــــوقـــــــــــــــــــــــــــع : </a:t>
            </a:r>
            <a:r>
              <a:rPr lang="ar-TN" dirty="0" smtClean="0"/>
              <a:t>بجانب مقر </a:t>
            </a:r>
            <a:r>
              <a:rPr lang="ar-TN" dirty="0" err="1" smtClean="0"/>
              <a:t>المعتمدية</a:t>
            </a:r>
            <a:endParaRPr lang="fr-FR" dirty="0" smtClean="0"/>
          </a:p>
          <a:p>
            <a:pPr algn="r" rtl="1"/>
            <a:r>
              <a:rPr lang="ar-TN" b="1" dirty="0" smtClean="0"/>
              <a:t>مطابقته لمثال التهيئة العمرانيـة : </a:t>
            </a:r>
            <a:r>
              <a:rPr lang="ar-TN" dirty="0" smtClean="0"/>
              <a:t>لا</a:t>
            </a:r>
            <a:endParaRPr lang="fr-FR" dirty="0" smtClean="0"/>
          </a:p>
          <a:p>
            <a:pPr algn="r" rtl="1"/>
            <a:r>
              <a:rPr lang="ar-TN" b="1" dirty="0" smtClean="0"/>
              <a:t>تـــاريــــــخ الإحــــــــــــــــــــداث : </a:t>
            </a:r>
            <a:r>
              <a:rPr lang="ar-TN" dirty="0" smtClean="0"/>
              <a:t>2016</a:t>
            </a:r>
            <a:endParaRPr lang="fr-FR" dirty="0" smtClean="0"/>
          </a:p>
          <a:p>
            <a:pPr algn="r" rtl="1"/>
            <a:r>
              <a:rPr lang="ar-TN" b="1" dirty="0" smtClean="0"/>
              <a:t>سنة آخر عملية تهيئة أو توسعة : </a:t>
            </a:r>
            <a:r>
              <a:rPr lang="ar-TN" dirty="0" smtClean="0"/>
              <a:t>2019</a:t>
            </a:r>
            <a:r>
              <a:rPr lang="ar-TN" b="1" dirty="0" smtClean="0"/>
              <a:t> </a:t>
            </a:r>
            <a:endParaRPr lang="fr-FR" dirty="0" smtClean="0"/>
          </a:p>
          <a:p>
            <a:pPr algn="r" rtl="1"/>
            <a:r>
              <a:rPr lang="ar-TN" b="1" dirty="0" smtClean="0"/>
              <a:t>مساحة الأرض : </a:t>
            </a:r>
            <a:r>
              <a:rPr lang="ar-TN" dirty="0" smtClean="0"/>
              <a:t>2290 م</a:t>
            </a:r>
            <a:r>
              <a:rPr lang="ar-TN" baseline="30000" dirty="0" smtClean="0"/>
              <a:t>2</a:t>
            </a:r>
            <a:r>
              <a:rPr lang="ar-TN" b="1" baseline="30000" dirty="0" smtClean="0"/>
              <a:t>    </a:t>
            </a:r>
            <a:r>
              <a:rPr lang="ar-TN" b="1" dirty="0" smtClean="0"/>
              <a:t>المساحة المغطاة : </a:t>
            </a:r>
            <a:r>
              <a:rPr lang="ar-TN" dirty="0" smtClean="0"/>
              <a:t>295 م</a:t>
            </a:r>
            <a:r>
              <a:rPr lang="ar-TN" baseline="30000" dirty="0" smtClean="0"/>
              <a:t>2</a:t>
            </a:r>
            <a:r>
              <a:rPr lang="ar-TN" b="1" baseline="30000" dirty="0" smtClean="0"/>
              <a:t>     </a:t>
            </a:r>
            <a:r>
              <a:rPr lang="ar-TN" b="1" dirty="0" smtClean="0"/>
              <a:t>المساحة المهيأة : </a:t>
            </a:r>
            <a:r>
              <a:rPr lang="ar-TN" dirty="0" smtClean="0"/>
              <a:t>295 م</a:t>
            </a:r>
            <a:r>
              <a:rPr lang="ar-TN" baseline="30000" dirty="0" smtClean="0"/>
              <a:t>2</a:t>
            </a:r>
            <a:r>
              <a:rPr lang="ar-TN" b="1" baseline="30000" dirty="0" smtClean="0"/>
              <a:t>  </a:t>
            </a:r>
            <a:endParaRPr lang="fr-FR" dirty="0" smtClean="0"/>
          </a:p>
          <a:p>
            <a:pPr algn="r" rtl="1"/>
            <a:r>
              <a:rPr lang="ar-TN" b="1" dirty="0" smtClean="0"/>
              <a:t>إمكــــانيـــة التـــوسعـــــــــــــــة : </a:t>
            </a:r>
            <a:r>
              <a:rPr lang="ar-TN" dirty="0" smtClean="0"/>
              <a:t>لا</a:t>
            </a:r>
            <a:endParaRPr lang="fr-FR" dirty="0" smtClean="0"/>
          </a:p>
          <a:p>
            <a:pPr algn="r" rtl="1"/>
            <a:r>
              <a:rPr lang="ar-TN" b="1" dirty="0" smtClean="0"/>
              <a:t>طاقة استيـــعــــــاب المعـــــدات : </a:t>
            </a:r>
            <a:r>
              <a:rPr lang="ar-TN" dirty="0" smtClean="0"/>
              <a:t>17 معدة</a:t>
            </a:r>
            <a:endParaRPr lang="fr-FR" dirty="0" smtClean="0"/>
          </a:p>
          <a:p>
            <a:pPr algn="r" rtl="1"/>
            <a:r>
              <a:rPr lang="ar-TN" b="1" dirty="0" smtClean="0"/>
              <a:t>متوسط الكلفة السنوية للصيانة : </a:t>
            </a:r>
            <a:r>
              <a:rPr lang="ar-TN" dirty="0" smtClean="0"/>
              <a:t>بناء حديث في طور </a:t>
            </a:r>
            <a:r>
              <a:rPr lang="ar-TN" dirty="0" err="1" smtClean="0"/>
              <a:t>الإستغلال</a:t>
            </a:r>
            <a:endParaRPr lang="fr-FR" dirty="0" smtClean="0"/>
          </a:p>
          <a:p>
            <a:pPr algn="r" rtl="1"/>
            <a:r>
              <a:rPr lang="ar-TN" b="1" dirty="0" smtClean="0"/>
              <a:t>النــــفــــــاذ إلى المسـتـــــــودع : </a:t>
            </a:r>
            <a:r>
              <a:rPr lang="ar-TN" dirty="0" smtClean="0"/>
              <a:t>سهل</a:t>
            </a:r>
            <a:endParaRPr lang="fr-FR" dirty="0" smtClean="0"/>
          </a:p>
          <a:p>
            <a:pPr algn="r">
              <a:buNone/>
            </a:pPr>
            <a:r>
              <a:rPr lang="ar-TN" b="1" dirty="0" smtClean="0"/>
              <a:t>وصف حالة البناية :</a:t>
            </a: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643042" y="5643578"/>
          <a:ext cx="5849620" cy="560832"/>
        </p:xfrm>
        <a:graphic>
          <a:graphicData uri="http://schemas.openxmlformats.org/drawingml/2006/table">
            <a:tbl>
              <a:tblPr rtl="1"/>
              <a:tblGrid>
                <a:gridCol w="1169670"/>
                <a:gridCol w="1169670"/>
                <a:gridCol w="1169670"/>
                <a:gridCol w="1170305"/>
                <a:gridCol w="1170305"/>
              </a:tblGrid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 dirty="0">
                          <a:latin typeface="Calibri"/>
                          <a:ea typeface="Calibri"/>
                          <a:cs typeface="Arial"/>
                        </a:rPr>
                        <a:t>حسنة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>
                          <a:latin typeface="Calibri"/>
                          <a:ea typeface="Calibri"/>
                          <a:cs typeface="Arial"/>
                        </a:rPr>
                        <a:t>تتطلب الصيانة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>
                          <a:latin typeface="Calibri"/>
                          <a:ea typeface="Calibri"/>
                          <a:cs typeface="Arial"/>
                        </a:rPr>
                        <a:t>تتطلب التوسعة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 dirty="0">
                          <a:latin typeface="Calibri"/>
                          <a:ea typeface="Calibri"/>
                          <a:cs typeface="Arial"/>
                        </a:rPr>
                        <a:t>تتطلب التهيئة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>
                          <a:latin typeface="Calibri"/>
                          <a:ea typeface="Calibri"/>
                          <a:cs typeface="Arial"/>
                        </a:rPr>
                        <a:t>تتطلب التجديد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7728</Words>
  <Application>Microsoft Office PowerPoint</Application>
  <PresentationFormat>Affichage à l'écran (4:3)</PresentationFormat>
  <Paragraphs>5502</Paragraphs>
  <Slides>80</Slides>
  <Notes>3</Notes>
  <HiddenSlides>1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80</vt:i4>
      </vt:variant>
    </vt:vector>
  </HeadingPairs>
  <TitlesOfParts>
    <vt:vector size="82" baseType="lpstr">
      <vt:lpstr>Thème Office</vt:lpstr>
      <vt:lpstr>Acrobat Document</vt:lpstr>
      <vt:lpstr>Diapositive 1</vt:lpstr>
      <vt:lpstr>إعداد المخطط السنوي للاِستثمار لسنة 2022 حسب المقاربة التشاركية </vt:lpstr>
      <vt:lpstr>معطيات عامة عن البلدية </vt:lpstr>
      <vt:lpstr>بطاقة تشخيص المعدات الإعلامية </vt:lpstr>
      <vt:lpstr>بطاقة تشخيص التطبيقات و البرمجيات الإعلامية </vt:lpstr>
      <vt:lpstr>بطاقة تشخيص معدات النظافة والطرقات  </vt:lpstr>
      <vt:lpstr>بطاقة تشخيص معدات النظافة والطرقات  </vt:lpstr>
      <vt:lpstr>بطاقة تشخيص للبناءات البلدية</vt:lpstr>
      <vt:lpstr>بطاقة جرد وتشخيص أولي للمستودع البلدي</vt:lpstr>
      <vt:lpstr>معطيات حول الربط بمختلف الشبكات : </vt:lpstr>
      <vt:lpstr>Diapositive 11</vt:lpstr>
      <vt:lpstr>بطاقة تشخيص للمشاريع الاقتصادية </vt:lpstr>
      <vt:lpstr>بطاقة تشخيص التجهيزات العمومية المشتركة (ثقافة وشباب ورياضة وطفولة) </vt:lpstr>
      <vt:lpstr>بطاقة تشخيص للمساحات الخضراء</vt:lpstr>
      <vt:lpstr>التقسيم الترابي للمنطقة البلدية</vt:lpstr>
      <vt:lpstr>تقسيم المناطق</vt:lpstr>
      <vt:lpstr>جرد و تشخيص البنية التحتية للمناطق </vt:lpstr>
      <vt:lpstr>Diapositive 18</vt:lpstr>
      <vt:lpstr>بطاقة تشخيص لشبكة الطرقات  بحي وسط المدينة  </vt:lpstr>
      <vt:lpstr> بطاقة تشخيص للشبكات العمومية بحي وسط المدينة</vt:lpstr>
      <vt:lpstr>تعبيد الطرقات بحي وسط المدينة </vt:lpstr>
      <vt:lpstr>Diapositive 22</vt:lpstr>
      <vt:lpstr>Diapositive 23</vt:lpstr>
      <vt:lpstr>بطاقة تشخيص لشبكة الطرقات  بمنطقة حي البساتين و سيدي سالم  </vt:lpstr>
      <vt:lpstr> بطاقة تشخيص للشبكات العمومية بمنطقة حي البساتين و سيدي سالم</vt:lpstr>
      <vt:lpstr>الطرقات بمنطقة حي البساتين و سيدي سالم تعبيد </vt:lpstr>
      <vt:lpstr>Diapositive 27</vt:lpstr>
      <vt:lpstr>بمنطقة حي الشرقي</vt:lpstr>
      <vt:lpstr>بطاقة تشخيص لشبكة الطرقات بالحي الشرقي</vt:lpstr>
      <vt:lpstr>بطاقة تشخيص للشبكات العمومية بالحي الشرقي </vt:lpstr>
      <vt:lpstr>الطرقات بالحي الشرقي تعبيد </vt:lpstr>
      <vt:lpstr>Diapositive 32</vt:lpstr>
      <vt:lpstr>منطقة الوهاب</vt:lpstr>
      <vt:lpstr>بطاقة تشخيص لشبكة الطرقات بمنطقة الوهاب</vt:lpstr>
      <vt:lpstr>بطاقة تشخيص للشبكات العمومية بمنطقة الوهاب </vt:lpstr>
      <vt:lpstr> الطرقات بحي الوهاب تعبيد </vt:lpstr>
      <vt:lpstr>Diapositive 37</vt:lpstr>
      <vt:lpstr>منطقة عويدان </vt:lpstr>
      <vt:lpstr>بطاقة تشخيص لشبكة الطرقات بمنطقة عويدان  </vt:lpstr>
      <vt:lpstr>بطاقة تشخيص للشبكات العمومية بمنطقة عويدان</vt:lpstr>
      <vt:lpstr> الطرقات بمنطقة عويدان تعبيد </vt:lpstr>
      <vt:lpstr>Diapositive 42</vt:lpstr>
      <vt:lpstr>منطقة الفراحتة</vt:lpstr>
      <vt:lpstr>بطاقة تشخيص لشبكة الطرقات  بمنطقة الفراحتة </vt:lpstr>
      <vt:lpstr>  بطاقة تشخيص للشبكات العمومية بمنطقة الفراحتة</vt:lpstr>
      <vt:lpstr>الطرقات بمنطقة الفراحتة تعبيد </vt:lpstr>
      <vt:lpstr>Diapositive 47</vt:lpstr>
      <vt:lpstr>  حي حشاد و الهنشير    </vt:lpstr>
      <vt:lpstr>بطاقة تشخيص لشبكة الطرقات بحي حشاد و الهنشير  </vt:lpstr>
      <vt:lpstr>بطاقة تشخيص للشبكات العمومية بحي حشاد والهنشير</vt:lpstr>
      <vt:lpstr>الطرقات بحي حشاد والهنشير تعبيد </vt:lpstr>
      <vt:lpstr>Diapositive 52</vt:lpstr>
      <vt:lpstr>  منطقة المرسى  </vt:lpstr>
      <vt:lpstr> بطاقة تشخيص لشبكة الطرقات بمنطقة المرسى </vt:lpstr>
      <vt:lpstr>Diapositive 55</vt:lpstr>
      <vt:lpstr>الطرقات بمنطقة المرسى تعبيد </vt:lpstr>
      <vt:lpstr>Diapositive 57</vt:lpstr>
      <vt:lpstr> منطقة الشاطئ</vt:lpstr>
      <vt:lpstr>بطاقة تشخيص لشبكة الطرقات بمنطقة الشاطىء </vt:lpstr>
      <vt:lpstr> بطاقة تشخيص للشبكات العمومية بمنطقة الشاطئ</vt:lpstr>
      <vt:lpstr>تعبيد الطرقات بمنطقة الشاطئ </vt:lpstr>
      <vt:lpstr> التنوير و الربط بشبكة التطهير بمنطقة الشاطئ</vt:lpstr>
      <vt:lpstr>منطقة برج خديجة</vt:lpstr>
      <vt:lpstr>بطاقة تشخيص لشبكة الطرقات بمنطقة برج خديجة  </vt:lpstr>
      <vt:lpstr>بطاقة تشخيص للشبكات العمومية بمنطقة برج خديجة</vt:lpstr>
      <vt:lpstr>الطرقات بمنطقة برج خديجة تعبيد </vt:lpstr>
      <vt:lpstr> التنوير و الربط بشبكة التطهير بمنطقة برج خديجة</vt:lpstr>
      <vt:lpstr>بطاقة تشخيص جملية لشبكة الطرقات بالبلدية حسب المناطق</vt:lpstr>
      <vt:lpstr>Diapositive 69</vt:lpstr>
      <vt:lpstr>ترتيب المناطق حسب نسبة التعبيد</vt:lpstr>
      <vt:lpstr>ترتيب المناطق حسب نسبة الربط بشبكة التطهير</vt:lpstr>
      <vt:lpstr>ترتيب المناطق حسب نسبة التنوير العمومي</vt:lpstr>
      <vt:lpstr>حوصلة لأهم النقائص المتعلقة بالبنية الأساسية لمجمل المناطق</vt:lpstr>
      <vt:lpstr>وأهم هذه النقائص يمكن حصرها حسب المناطق كما يلــــي: </vt:lpstr>
      <vt:lpstr>التقسيم الترابي لمناطق التوسع ببلدية الشابة</vt:lpstr>
      <vt:lpstr>منطقة الشعابنة و السعفات وأولاد إبراهيم      بوبكر وأولاد سلامة بن محمود</vt:lpstr>
      <vt:lpstr>منطقة الغضابنة والسكامنة </vt:lpstr>
      <vt:lpstr>منطقة الخمارة وجنان الجلاصي  والمحامدة</vt:lpstr>
      <vt:lpstr>جرد وتشخيص شبكة الطرقات</vt:lpstr>
      <vt:lpstr>Diapositive 80</vt:lpstr>
    </vt:vector>
  </TitlesOfParts>
  <Company>Sboui_Informatiques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Sboui-Info</dc:creator>
  <cp:lastModifiedBy>DELL</cp:lastModifiedBy>
  <cp:revision>87</cp:revision>
  <dcterms:created xsi:type="dcterms:W3CDTF">2019-11-14T14:31:53Z</dcterms:created>
  <dcterms:modified xsi:type="dcterms:W3CDTF">2021-11-08T14:09:20Z</dcterms:modified>
</cp:coreProperties>
</file>