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2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3.xml" ContentType="application/vnd.openxmlformats-officedocument.presentationml.notesSlide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70" r:id="rId2"/>
    <p:sldId id="263" r:id="rId3"/>
    <p:sldId id="257" r:id="rId4"/>
    <p:sldId id="354" r:id="rId5"/>
    <p:sldId id="353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52" r:id="rId16"/>
    <p:sldId id="337" r:id="rId17"/>
    <p:sldId id="338" r:id="rId18"/>
    <p:sldId id="296" r:id="rId19"/>
    <p:sldId id="310" r:id="rId20"/>
    <p:sldId id="314" r:id="rId21"/>
    <p:sldId id="315" r:id="rId22"/>
    <p:sldId id="339" r:id="rId23"/>
    <p:sldId id="294" r:id="rId24"/>
    <p:sldId id="311" r:id="rId25"/>
    <p:sldId id="316" r:id="rId26"/>
    <p:sldId id="317" r:id="rId27"/>
    <p:sldId id="344" r:id="rId28"/>
    <p:sldId id="295" r:id="rId29"/>
    <p:sldId id="318" r:id="rId30"/>
    <p:sldId id="319" r:id="rId31"/>
    <p:sldId id="320" r:id="rId32"/>
    <p:sldId id="345" r:id="rId33"/>
    <p:sldId id="292" r:id="rId34"/>
    <p:sldId id="306" r:id="rId35"/>
    <p:sldId id="321" r:id="rId36"/>
    <p:sldId id="322" r:id="rId37"/>
    <p:sldId id="346" r:id="rId38"/>
    <p:sldId id="299" r:id="rId39"/>
    <p:sldId id="312" r:id="rId40"/>
    <p:sldId id="323" r:id="rId41"/>
    <p:sldId id="324" r:id="rId42"/>
    <p:sldId id="347" r:id="rId43"/>
    <p:sldId id="300" r:id="rId44"/>
    <p:sldId id="307" r:id="rId45"/>
    <p:sldId id="325" r:id="rId46"/>
    <p:sldId id="326" r:id="rId47"/>
    <p:sldId id="348" r:id="rId48"/>
    <p:sldId id="301" r:id="rId49"/>
    <p:sldId id="313" r:id="rId50"/>
    <p:sldId id="327" r:id="rId51"/>
    <p:sldId id="328" r:id="rId52"/>
    <p:sldId id="349" r:id="rId53"/>
    <p:sldId id="302" r:id="rId54"/>
    <p:sldId id="305" r:id="rId55"/>
    <p:sldId id="329" r:id="rId56"/>
    <p:sldId id="330" r:id="rId57"/>
    <p:sldId id="350" r:id="rId58"/>
    <p:sldId id="304" r:id="rId59"/>
    <p:sldId id="308" r:id="rId60"/>
    <p:sldId id="331" r:id="rId61"/>
    <p:sldId id="332" r:id="rId62"/>
    <p:sldId id="351" r:id="rId63"/>
    <p:sldId id="298" r:id="rId64"/>
    <p:sldId id="309" r:id="rId65"/>
    <p:sldId id="333" r:id="rId66"/>
    <p:sldId id="334" r:id="rId67"/>
    <p:sldId id="341" r:id="rId68"/>
    <p:sldId id="342" r:id="rId69"/>
    <p:sldId id="343" r:id="rId70"/>
    <p:sldId id="264" r:id="rId71"/>
    <p:sldId id="267" r:id="rId72"/>
    <p:sldId id="364" r:id="rId73"/>
    <p:sldId id="365" r:id="rId74"/>
  </p:sldIdLst>
  <p:sldSz cx="9144000" cy="6858000" type="screen4x3"/>
  <p:notesSz cx="6858000" cy="96504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CC00CC"/>
    <a:srgbClr val="E60000"/>
    <a:srgbClr val="9933FF"/>
    <a:srgbClr val="008000"/>
    <a:srgbClr val="FF0066"/>
    <a:srgbClr val="FFCCFF"/>
    <a:srgbClr val="F2C4E9"/>
    <a:srgbClr val="66FF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diagnostique%20technique\baladia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diagnostique%20technique\ONAS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diagnostique%20technique\Ecl&#233;rag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716042474387191E-2"/>
          <c:y val="0.16111192241543121"/>
          <c:w val="0.77657918855888086"/>
          <c:h val="0.72537706103875366"/>
        </c:manualLayout>
      </c:layout>
      <c:pie3DChart>
        <c:varyColors val="1"/>
        <c:ser>
          <c:idx val="0"/>
          <c:order val="0"/>
          <c:tx>
            <c:strRef>
              <c:f>'Centre ville'!$B$1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9.4908035929735027E-2"/>
                  <c:y val="-0.23321433109291176"/>
                </c:manualLayout>
              </c:layout>
              <c:tx>
                <c:rich>
                  <a:bodyPr/>
                  <a:lstStyle/>
                  <a:p>
                    <a:r>
                      <a:rPr smtClean="0"/>
                      <a:t>9</a:t>
                    </a:r>
                    <a:r>
                      <a:rPr lang="ar-TN" dirty="0" smtClean="0"/>
                      <a:t>6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4.1442268765545277E-2"/>
                  <c:y val="7.7557300897820106E-2"/>
                </c:manualLayout>
              </c:layout>
              <c:tx>
                <c:rich>
                  <a:bodyPr/>
                  <a:lstStyle/>
                  <a:p>
                    <a:pPr>
                      <a:defRPr lang="fr-FR" sz="1100" b="1">
                        <a:solidFill>
                          <a:schemeClr val="bg1"/>
                        </a:solidFill>
                      </a:defRPr>
                    </a:pPr>
                    <a:r>
                      <a:rPr lang="ar-TN" dirty="0" smtClean="0"/>
                      <a:t>4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pPr/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6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'Centre ville'!$A$2:$A$3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'Centre ville'!$B$2:$B$3</c:f>
              <c:numCache>
                <c:formatCode>0%</c:formatCode>
                <c:ptCount val="2"/>
                <c:pt idx="0">
                  <c:v>0.95000000000000062</c:v>
                </c:pt>
                <c:pt idx="1">
                  <c:v>5.0000000000000114E-2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9807958835222254"/>
          <c:w val="0.6937906308083267"/>
          <c:h val="0.64526793680657435"/>
        </c:manualLayout>
      </c:layout>
      <c:pie3DChart>
        <c:varyColors val="1"/>
        <c:ser>
          <c:idx val="0"/>
          <c:order val="0"/>
          <c:tx>
            <c:strRef>
              <c:f>'cité charguia'!$H$1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6439431295102972"/>
                  <c:y val="-0.25632486925936776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/>
                      <a:t>93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4102717199959072"/>
                  <c:y val="9.8601453333588288E-2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/>
                      <a:t>7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charguia'!$G$2:$G$4</c:f>
              <c:strCache>
                <c:ptCount val="2"/>
                <c:pt idx="0">
                  <c:v>جيدة</c:v>
                </c:pt>
                <c:pt idx="1">
                  <c:v>متوسطة</c:v>
                </c:pt>
              </c:strCache>
            </c:strRef>
          </c:cat>
          <c:val>
            <c:numRef>
              <c:f>'cité charguia'!$H$2:$H$4</c:f>
              <c:numCache>
                <c:formatCode>0%</c:formatCode>
                <c:ptCount val="3"/>
                <c:pt idx="0">
                  <c:v>0.83000000000000063</c:v>
                </c:pt>
                <c:pt idx="1">
                  <c:v>0.17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518"/>
        </c:manualLayout>
      </c:layout>
      <c:pie3DChart>
        <c:varyColors val="1"/>
        <c:ser>
          <c:idx val="0"/>
          <c:order val="0"/>
          <c:tx>
            <c:strRef>
              <c:f>'Cité charguia'!$B$1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explosion val="17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18340858605020313"/>
                  <c:y val="-0.16841126062268871"/>
                </c:manualLayout>
              </c:layout>
              <c:spPr/>
              <c:txPr>
                <a:bodyPr/>
                <a:lstStyle/>
                <a:p>
                  <a:pPr>
                    <a:defRPr lang="en-US" sz="11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0631222659667552"/>
                  <c:y val="8.6327282006415859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charguia'!$A$2:$A$3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charguia'!$B$2:$B$3</c:f>
              <c:numCache>
                <c:formatCode>0%</c:formatCode>
                <c:ptCount val="2"/>
                <c:pt idx="0">
                  <c:v>0.78</c:v>
                </c:pt>
                <c:pt idx="1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567E-2"/>
        </c:manualLayout>
      </c:layout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355051206834468E-2"/>
          <c:y val="0.23513746185503603"/>
          <c:w val="0.72204647213216311"/>
          <c:h val="0.75505683249811795"/>
        </c:manualLayout>
      </c:layout>
      <c:pie3DChart>
        <c:varyColors val="1"/>
        <c:ser>
          <c:idx val="0"/>
          <c:order val="0"/>
          <c:tx>
            <c:strRef>
              <c:f>'Cité Charguia'!$B$1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3923347036224049"/>
                  <c:y val="-0.14981729819071332"/>
                </c:manualLayout>
              </c:layout>
              <c:spPr/>
              <c:txPr>
                <a:bodyPr/>
                <a:lstStyle/>
                <a:p>
                  <a:pPr>
                    <a:defRPr lang="fr-FR" sz="1200"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Charguia'!$A$2:$A$3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Charguia'!$B$2:$B$3</c:f>
              <c:numCache>
                <c:formatCode>0%</c:formatCode>
                <c:ptCount val="2"/>
                <c:pt idx="0">
                  <c:v>0.72000000000000064</c:v>
                </c:pt>
                <c:pt idx="1">
                  <c:v>0.28000000000000008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53988453185197E-2"/>
          <c:y val="9.6460138229495632E-2"/>
          <c:w val="0.8130999928348468"/>
          <c:h val="0.89510778125674195"/>
        </c:manualLayout>
      </c:layout>
      <c:pie3DChart>
        <c:varyColors val="1"/>
        <c:ser>
          <c:idx val="0"/>
          <c:order val="0"/>
          <c:tx>
            <c:strRef>
              <c:f>'Cité Wahab'!$B$1</c:f>
              <c:strCache>
                <c:ptCount val="1"/>
                <c:pt idx="0">
                  <c:v>نسبة التعبيد</c:v>
                </c:pt>
              </c:strCache>
            </c:strRef>
          </c:tx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13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22008633438586694"/>
                  <c:y val="2.7498654718369621E-4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9969396591923472"/>
                  <c:y val="-5.8457483609527912E-2"/>
                </c:manualLayout>
              </c:layout>
              <c:tx>
                <c:rich>
                  <a:bodyPr/>
                  <a:lstStyle/>
                  <a:p>
                    <a:r>
                      <a:rPr>
                        <a:solidFill>
                          <a:schemeClr val="bg1"/>
                        </a:solidFill>
                      </a:rPr>
                      <a:t>51%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Wahab'!$A$2:$A$3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Wahab'!$B$2:$B$3</c:f>
              <c:numCache>
                <c:formatCode>0%</c:formatCode>
                <c:ptCount val="2"/>
                <c:pt idx="0">
                  <c:v>0.49000000000000032</c:v>
                </c:pt>
                <c:pt idx="1">
                  <c:v>0.51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051498894731804"/>
          <c:w val="0.75409213357400695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Wahab'!$H$1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0459533062198215"/>
                  <c:y val="0.11399653759635868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/>
                      <a:t>35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-0.24791752083903712"/>
                  <c:y val="-0.27832242528844697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/>
                      <a:t>42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2"/>
              <c:tx>
                <c:rich>
                  <a:bodyPr/>
                  <a:lstStyle/>
                  <a:p>
                    <a:r>
                      <a:rPr lang="ar-TN" dirty="0" smtClean="0"/>
                      <a:t>23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Wahab'!$G$2:$G$4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Wahab'!$H$2:$H$4</c:f>
              <c:numCache>
                <c:formatCode>0.00%</c:formatCode>
                <c:ptCount val="3"/>
                <c:pt idx="0">
                  <c:v>0.11660000000000002</c:v>
                </c:pt>
                <c:pt idx="1">
                  <c:v>0.58689999999999998</c:v>
                </c:pt>
                <c:pt idx="2">
                  <c:v>0.29250000000000032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4152931258423946"/>
          <c:y val="0.36468137410951196"/>
          <c:w val="0.12831993603292707"/>
          <c:h val="0.2793926154043303"/>
        </c:manualLayout>
      </c:layout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562"/>
        </c:manualLayout>
      </c:layout>
      <c:pie3DChart>
        <c:varyColors val="1"/>
        <c:ser>
          <c:idx val="0"/>
          <c:order val="0"/>
          <c:tx>
            <c:strRef>
              <c:f>'Cité Wahab'!$B$1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explosion val="17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8479870944644197"/>
                  <c:y val="-0.17074681991033794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>
                        <a:solidFill>
                          <a:schemeClr val="bg1"/>
                        </a:solidFill>
                      </a:rPr>
                      <a:t>75%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showLegendKey val="1"/>
              <c:showVal val="1"/>
              <c:showCatName val="1"/>
              <c:showSerName val="1"/>
              <c:showPercent val="1"/>
              <c:showBubbleSize val="1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Wahab'!$A$2:$A$3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Wahab'!$B$2:$B$3</c:f>
              <c:numCache>
                <c:formatCode>0%</c:formatCode>
                <c:ptCount val="2"/>
                <c:pt idx="0">
                  <c:v>0.75000000000000322</c:v>
                </c:pt>
                <c:pt idx="1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595E-2"/>
        </c:manualLayout>
      </c:layout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335443363697186E-2"/>
          <c:y val="0.17644832030404844"/>
          <c:w val="0.75472621069425561"/>
          <c:h val="0.76992295317923964"/>
        </c:manualLayout>
      </c:layout>
      <c:pie3DChart>
        <c:varyColors val="1"/>
        <c:ser>
          <c:idx val="0"/>
          <c:order val="0"/>
          <c:tx>
            <c:strRef>
              <c:f>'Cité Wahab'!$B$1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28399263113123"/>
                  <c:y val="-0.14836865533749594"/>
                </c:manualLayout>
              </c:layout>
              <c:tx>
                <c:rich>
                  <a:bodyPr/>
                  <a:lstStyle/>
                  <a:p>
                    <a:r>
                      <a:rPr>
                        <a:solidFill>
                          <a:schemeClr val="bg1"/>
                        </a:solidFill>
                      </a:rPr>
                      <a:t>68%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Wahab'!$A$2:$A$3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Wahab'!$B$2:$B$3</c:f>
              <c:numCache>
                <c:formatCode>0%</c:formatCode>
                <c:ptCount val="2"/>
                <c:pt idx="0">
                  <c:v>0.68</c:v>
                </c:pt>
                <c:pt idx="1">
                  <c:v>0.32000000000000173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9933FF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ar-TN" dirty="0" smtClean="0"/>
                      <a:t>42</a:t>
                    </a:r>
                    <a:r>
                      <a:rPr lang="ar-TN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dirty="0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6.7432478223219433E-2"/>
                  <c:y val="3.9119701975637432E-2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>
                        <a:latin typeface="Times New Roman"/>
                        <a:cs typeface="Times New Roman"/>
                      </a:rPr>
                      <a:t>45٪</a:t>
                    </a:r>
                    <a:endParaRPr lang="en-US" dirty="0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2"/>
              <c:layout>
                <c:manualLayout>
                  <c:x val="-9.1955792869824193E-3"/>
                  <c:y val="-5.0855612568328573E-2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/>
                      <a:t>13</a:t>
                    </a:r>
                    <a:r>
                      <a:rPr lang="ar-TN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dirty="0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en-US"/>
                </a:pPr>
                <a:endParaRPr lang="fr-FR"/>
              </a:p>
            </c:txPr>
            <c:dLblPos val="ctr"/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Feuil1!$A$2:$A$5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41.97</c:v>
                </c:pt>
                <c:pt idx="1">
                  <c:v>45.4</c:v>
                </c:pt>
                <c:pt idx="2">
                  <c:v>12.63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</c:pie3DChart>
    </c:plotArea>
    <c:legend>
      <c:legendPos val="r"/>
      <c:legendEntry>
        <c:idx val="3"/>
        <c:delete val="1"/>
      </c:legendEntry>
      <c:overlay val="1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layout>
        <c:manualLayout>
          <c:xMode val="edge"/>
          <c:yMode val="edge"/>
          <c:x val="0.29253296846216081"/>
          <c:y val="0.19062499999999988"/>
        </c:manualLayout>
      </c:layout>
      <c:overlay val="1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54</a:t>
                    </a:r>
                    <a:r>
                      <a:rPr lang="ar-TN" smtClean="0">
                        <a:latin typeface="Times New Roman"/>
                        <a:cs typeface="Times New Roman"/>
                      </a:rPr>
                      <a:t>٪</a:t>
                    </a:r>
                    <a:endParaRPr lang="en-US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46</a:t>
                    </a:r>
                    <a:r>
                      <a:rPr lang="ar-TN" smtClean="0">
                        <a:latin typeface="Times New Roman"/>
                        <a:cs typeface="Times New Roman"/>
                      </a:rPr>
                      <a:t>٪</a:t>
                    </a:r>
                    <a:endParaRPr lang="en-US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en-US"/>
                </a:pPr>
                <a:endParaRPr lang="fr-FR"/>
              </a:p>
            </c:txPr>
            <c:dLblPos val="ctr"/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Feuil1!$A$2:$A$5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54</c:v>
                </c:pt>
                <c:pt idx="1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1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618"/>
        </c:manualLayout>
      </c:layout>
      <c:pie3DChart>
        <c:varyColors val="1"/>
        <c:ser>
          <c:idx val="0"/>
          <c:order val="0"/>
          <c:tx>
            <c:strRef>
              <c:f>'Cité Awidèn'!$B$1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explosion val="17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446216097987754"/>
                  <c:y val="-0.227821157771945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71%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5371686351706293"/>
                  <c:y val="6.6272236803732884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Awidèn'!$A$2:$A$3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Awidèn'!$B$2:$B$3</c:f>
              <c:numCache>
                <c:formatCode>0%</c:formatCode>
                <c:ptCount val="2"/>
                <c:pt idx="0">
                  <c:v>0.71000000000000063</c:v>
                </c:pt>
                <c:pt idx="1">
                  <c:v>0.29000000000000031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600196580365727"/>
          <c:w val="0.74777300941648173"/>
          <c:h val="0.69734573301794067"/>
        </c:manualLayout>
      </c:layout>
      <c:pie3DChart>
        <c:varyColors val="1"/>
        <c:ser>
          <c:idx val="1"/>
          <c:order val="1"/>
          <c:tx>
            <c:strRef>
              <c:f>'Centre ville'!$H$1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ar-TN" dirty="0" smtClean="0"/>
                      <a:t>25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tx>
                <c:rich>
                  <a:bodyPr/>
                  <a:lstStyle/>
                  <a:p>
                    <a:r>
                      <a:rPr smtClean="0"/>
                      <a:t>66</a:t>
                    </a:r>
                    <a:r>
                      <a:t>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2"/>
              <c:tx>
                <c:rich>
                  <a:bodyPr/>
                  <a:lstStyle/>
                  <a:p>
                    <a:r>
                      <a:rPr lang="ar-TN" smtClean="0"/>
                      <a:t>9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'Centre ville'!$G$2:$G$4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'Centre ville'!$H$2:$H$4</c:f>
              <c:numCache>
                <c:formatCode>0.00%</c:formatCode>
                <c:ptCount val="3"/>
                <c:pt idx="0">
                  <c:v>0.1288</c:v>
                </c:pt>
                <c:pt idx="1">
                  <c:v>0.69660000000000311</c:v>
                </c:pt>
                <c:pt idx="2">
                  <c:v>0.17460000000000001</c:v>
                </c:pt>
              </c:numCache>
            </c:numRef>
          </c:val>
        </c:ser>
        <c:ser>
          <c:idx val="0"/>
          <c:order val="0"/>
          <c:tx>
            <c:strRef>
              <c:f>'sidi salem'!$H$1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6188187695312167"/>
                  <c:y val="6.2494398635477184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22544915716779729"/>
                  <c:y val="-0.25772156970408988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'sidi salem'!$G$2:$G$4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'sidi salem'!$H$2:$H$4</c:f>
              <c:numCache>
                <c:formatCode>0.00%</c:formatCode>
                <c:ptCount val="3"/>
                <c:pt idx="0">
                  <c:v>0.29840000000000155</c:v>
                </c:pt>
                <c:pt idx="1">
                  <c:v>0.65890000000000404</c:v>
                </c:pt>
                <c:pt idx="2">
                  <c:v>4.2700000000000113E-2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664E-2"/>
        </c:manualLayout>
      </c:layout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355051206834468E-2"/>
          <c:y val="0.12800333611777298"/>
          <c:w val="0.72204647213216322"/>
          <c:h val="0.77169339228617972"/>
        </c:manualLayout>
      </c:layout>
      <c:pie3DChart>
        <c:varyColors val="1"/>
        <c:ser>
          <c:idx val="0"/>
          <c:order val="0"/>
          <c:tx>
            <c:strRef>
              <c:f>'Cité Awidèn'!$B$1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9932221707580669"/>
                  <c:y val="7.4646045588387475E-3"/>
                </c:manualLayout>
              </c:layout>
              <c:tx>
                <c:rich>
                  <a:bodyPr/>
                  <a:lstStyle/>
                  <a:p>
                    <a:r>
                      <a:rPr>
                        <a:solidFill>
                          <a:schemeClr val="bg1"/>
                        </a:solidFill>
                      </a:rPr>
                      <a:t>39%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20003306571972621"/>
                  <c:y val="-6.3541143378582646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Awidèn'!$A$2:$A$3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Awidèn'!$B$2:$B$3</c:f>
              <c:numCache>
                <c:formatCode>0%</c:formatCode>
                <c:ptCount val="2"/>
                <c:pt idx="0">
                  <c:v>0.39000000000000173</c:v>
                </c:pt>
                <c:pt idx="1">
                  <c:v>0.61000000000000065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954621154589176E-2"/>
          <c:y val="0.17050807071244459"/>
          <c:w val="0.79871191228000427"/>
          <c:h val="0.75153621944125559"/>
        </c:manualLayout>
      </c:layout>
      <c:pie3DChart>
        <c:varyColors val="1"/>
        <c:ser>
          <c:idx val="0"/>
          <c:order val="0"/>
          <c:tx>
            <c:strRef>
              <c:f>'Cité Frahta'!$B$1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12871550954607841"/>
                  <c:y val="5.6062992125984333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9418108903899703"/>
                  <c:y val="-0.15312401849350418"/>
                </c:manualLayout>
              </c:layout>
              <c:tx>
                <c:rich>
                  <a:bodyPr/>
                  <a:lstStyle/>
                  <a:p>
                    <a:r>
                      <a:rPr>
                        <a:solidFill>
                          <a:schemeClr val="bg1"/>
                        </a:solidFill>
                      </a:rPr>
                      <a:t>70%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Frahta'!$A$2:$A$3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Frahta'!$B$2:$B$3</c:f>
              <c:numCache>
                <c:formatCode>0%</c:formatCode>
                <c:ptCount val="2"/>
                <c:pt idx="0">
                  <c:v>0.30000000000000032</c:v>
                </c:pt>
                <c:pt idx="1">
                  <c:v>0.70000000000000062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2047563851473282"/>
          <c:y val="0.37876162508711031"/>
          <c:w val="0.15583569820269941"/>
          <c:h val="0.17376852201455337"/>
        </c:manualLayout>
      </c:layout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051498894731813"/>
          <c:w val="0.75409213357400728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Frahta'!$H$1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6188187695312167"/>
                  <c:y val="6.2494398635477184E-2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/>
                      <a:t>29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2254491571677974"/>
                  <c:y val="-0.25772156970408988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/>
                      <a:t>65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2"/>
              <c:layout>
                <c:manualLayout>
                  <c:x val="6.1720962155584064E-2"/>
                  <c:y val="0.10185419866118771"/>
                </c:manualLayout>
              </c:layout>
              <c:tx>
                <c:rich>
                  <a:bodyPr/>
                  <a:lstStyle/>
                  <a:p>
                    <a:pPr>
                      <a:defRPr lang="fr-FR" sz="1050" b="1"/>
                    </a:pPr>
                    <a:r>
                      <a:rPr lang="ar-TN" dirty="0" smtClean="0"/>
                      <a:t>6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pPr/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Frahta'!$G$2:$G$4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Frahta'!$H$2:$H$4</c:f>
              <c:numCache>
                <c:formatCode>0.00%</c:formatCode>
                <c:ptCount val="3"/>
                <c:pt idx="0">
                  <c:v>0.28960000000000002</c:v>
                </c:pt>
                <c:pt idx="1">
                  <c:v>0.64590000000000403</c:v>
                </c:pt>
                <c:pt idx="2">
                  <c:v>6.450000000000003E-2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845E-2"/>
        </c:manualLayout>
      </c:layout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355051206834468E-2"/>
          <c:y val="0.16934671600092974"/>
          <c:w val="0.68609875971385925"/>
          <c:h val="0.73035001240302055"/>
        </c:manualLayout>
      </c:layout>
      <c:pie3DChart>
        <c:varyColors val="1"/>
        <c:ser>
          <c:idx val="0"/>
          <c:order val="0"/>
          <c:tx>
            <c:strRef>
              <c:f>'Cité Frahta'!$B$1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spPr>
            <a:solidFill>
              <a:srgbClr val="FF0000"/>
            </a:solidFill>
          </c:spPr>
          <c:explosion val="7"/>
          <c:dLbls>
            <c:dLbl>
              <c:idx val="0"/>
              <c:delete val="1"/>
            </c:dLbl>
            <c:dLbl>
              <c:idx val="1"/>
              <c:layout>
                <c:manualLayout>
                  <c:x val="2.0294632288611052E-2"/>
                  <c:y val="-0.35505846715397438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Frahta'!$A$2:$A$3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Frahta'!$B$2:$B$3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delete val="1"/>
      </c:legendEntry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784"/>
        </c:manualLayout>
      </c:layout>
      <c:pie3DChart>
        <c:varyColors val="1"/>
        <c:ser>
          <c:idx val="0"/>
          <c:order val="0"/>
          <c:tx>
            <c:strRef>
              <c:f>'Cité Frahta'!$B$1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2335104986876642"/>
                  <c:y val="2.6808471857684455E-2"/>
                </c:manualLayout>
              </c:layout>
              <c:tx>
                <c:rich>
                  <a:bodyPr/>
                  <a:lstStyle/>
                  <a:p>
                    <a:pPr>
                      <a:defRPr lang="fr-FR" sz="1200" b="1">
                        <a:solidFill>
                          <a:schemeClr val="bg1"/>
                        </a:solidFill>
                      </a:defRPr>
                    </a:pPr>
                    <a:r>
                      <a:rPr>
                        <a:solidFill>
                          <a:schemeClr val="bg1"/>
                        </a:solidFill>
                      </a:rPr>
                      <a:t>39%</a:t>
                    </a:r>
                  </a:p>
                </c:rich>
              </c:tx>
              <c:spPr/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24260586176727941"/>
                  <c:y val="-0.14669072615923009"/>
                </c:manualLayout>
              </c:layout>
              <c:spPr/>
              <c:txPr>
                <a:bodyPr/>
                <a:lstStyle/>
                <a:p>
                  <a:pPr>
                    <a:defRPr lang="fr-FR" sz="1200"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1"/>
              <c:showVal val="1"/>
              <c:showCatName val="1"/>
              <c:showSerName val="1"/>
              <c:showPercent val="1"/>
              <c:showBubbleSize val="1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Frahta'!$A$2:$A$3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Frahta'!$B$2:$B$3</c:f>
              <c:numCache>
                <c:formatCode>0%</c:formatCode>
                <c:ptCount val="2"/>
                <c:pt idx="0">
                  <c:v>0.39000000000000173</c:v>
                </c:pt>
                <c:pt idx="1">
                  <c:v>0.61000000000000065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'Cité Hached et Henchir'!$B$1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15240417282865021"/>
                  <c:y val="5.6062992125984333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9958165127836178"/>
                  <c:y val="-0.19737884228906533"/>
                </c:manualLayout>
              </c:layout>
              <c:tx>
                <c:rich>
                  <a:bodyPr/>
                  <a:lstStyle/>
                  <a:p>
                    <a:r>
                      <a:rPr>
                        <a:solidFill>
                          <a:schemeClr val="bg1"/>
                        </a:solidFill>
                      </a:rPr>
                      <a:t>72%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Hached et Henchir'!$A$2:$A$3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Hached et Henchir'!$B$2:$B$3</c:f>
              <c:numCache>
                <c:formatCode>0%</c:formatCode>
                <c:ptCount val="2"/>
                <c:pt idx="0">
                  <c:v>0.28000000000000008</c:v>
                </c:pt>
                <c:pt idx="1">
                  <c:v>0.72000000000000064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373961122879946"/>
          <c:y val="0.39475620231931247"/>
          <c:w val="0.15583569820269941"/>
          <c:h val="0.17926046365134812"/>
        </c:manualLayout>
      </c:layout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layout>
        <c:manualLayout>
          <c:xMode val="edge"/>
          <c:yMode val="edge"/>
          <c:x val="0.28977388598315357"/>
          <c:y val="0"/>
        </c:manualLayout>
      </c:layout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051498894731824"/>
          <c:w val="0.66363987942549196"/>
          <c:h val="0.61527902196221529"/>
        </c:manualLayout>
      </c:layout>
      <c:pie3DChart>
        <c:varyColors val="1"/>
        <c:ser>
          <c:idx val="0"/>
          <c:order val="0"/>
          <c:tx>
            <c:strRef>
              <c:f>'Cité Hached et Henchir'!$H$1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3474608200482238"/>
                  <c:y val="0.11914675149244702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/>
                      <a:t>19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-0.2271735664801505"/>
                  <c:y val="-0.22167007243147269"/>
                </c:manualLayout>
              </c:layout>
              <c:tx>
                <c:rich>
                  <a:bodyPr/>
                  <a:lstStyle/>
                  <a:p>
                    <a:r>
                      <a:rPr smtClean="0"/>
                      <a:t>31%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2"/>
              <c:layout>
                <c:manualLayout>
                  <c:x val="0.19573119964141991"/>
                  <c:y val="-8.9451915859293227E-2"/>
                </c:manualLayout>
              </c:layout>
              <c:tx>
                <c:rich>
                  <a:bodyPr/>
                  <a:lstStyle/>
                  <a:p>
                    <a:r>
                      <a:rPr smtClean="0"/>
                      <a:t>50%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Hached et Henchir'!$G$2:$G$4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Hached et Henchir'!$H$2:$H$4</c:f>
              <c:numCache>
                <c:formatCode>0.00%</c:formatCode>
                <c:ptCount val="3"/>
                <c:pt idx="0">
                  <c:v>0.18430000000000021</c:v>
                </c:pt>
                <c:pt idx="1">
                  <c:v>0.31370000000000031</c:v>
                </c:pt>
                <c:pt idx="2">
                  <c:v>0.502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7821273468027263"/>
          <c:y val="0.3749818019016895"/>
          <c:w val="0.12831993603292707"/>
          <c:h val="0.2793926154043303"/>
        </c:manualLayout>
      </c:layout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684"/>
        </c:manualLayout>
      </c:layout>
      <c:pie3DChart>
        <c:varyColors val="1"/>
        <c:ser>
          <c:idx val="0"/>
          <c:order val="0"/>
          <c:tx>
            <c:strRef>
              <c:f>'Cité Hached et Henchir'!$B$1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446216097987754"/>
                  <c:y val="-0.1907841207349081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62%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5371686351706318"/>
                  <c:y val="6.6272236803732884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Hached et Henchir'!$A$2:$A$3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Hached et Henchir'!$B$2:$B$3</c:f>
              <c:numCache>
                <c:formatCode>0%</c:formatCode>
                <c:ptCount val="2"/>
                <c:pt idx="0">
                  <c:v>0.6200000000000031</c:v>
                </c:pt>
                <c:pt idx="1">
                  <c:v>0.38000000000000173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741E-2"/>
        </c:manualLayout>
      </c:layout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355051206834468E-2"/>
          <c:y val="0.22235064740224159"/>
          <c:w val="0.72204647213216322"/>
          <c:h val="0.77217092235742313"/>
        </c:manualLayout>
      </c:layout>
      <c:pie3DChart>
        <c:varyColors val="1"/>
        <c:ser>
          <c:idx val="0"/>
          <c:order val="0"/>
          <c:tx>
            <c:strRef>
              <c:f>'Cité Hached et Henchir'!$B$1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4180639184807884"/>
                  <c:y val="-0.1406835435893094"/>
                </c:manualLayout>
              </c:layout>
              <c:tx>
                <c:rich>
                  <a:bodyPr/>
                  <a:lstStyle/>
                  <a:p>
                    <a:r>
                      <a:rPr>
                        <a:solidFill>
                          <a:schemeClr val="bg1"/>
                        </a:solidFill>
                      </a:rPr>
                      <a:t>64%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6735345581802274"/>
                  <c:y val="5.5933169644117063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Hached et Henchir'!$A$2:$A$3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Hached et Henchir'!$B$2:$B$3</c:f>
              <c:numCache>
                <c:formatCode>0%</c:formatCode>
                <c:ptCount val="2"/>
                <c:pt idx="0">
                  <c:v>0.64000000000000346</c:v>
                </c:pt>
                <c:pt idx="1">
                  <c:v>0.36000000000000032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9933FF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67</a:t>
                    </a:r>
                    <a:r>
                      <a:rPr lang="ar-TN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dirty="0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14</a:t>
                    </a:r>
                    <a:r>
                      <a:rPr lang="ar-TN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dirty="0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2"/>
              <c:layout>
                <c:manualLayout>
                  <c:x val="-2.8070224554920194E-2"/>
                  <c:y val="-1.61615030452344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</a:t>
                    </a:r>
                    <a:r>
                      <a:rPr lang="ar-TN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dirty="0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en-US"/>
                </a:pPr>
                <a:endParaRPr lang="fr-FR"/>
              </a:p>
            </c:txPr>
            <c:dLblPos val="ctr"/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Feuil1!$A$2:$A$5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45.6</c:v>
                </c:pt>
                <c:pt idx="1">
                  <c:v>44.25</c:v>
                </c:pt>
                <c:pt idx="2">
                  <c:v>10.15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</c:pie3DChart>
    </c:plotArea>
    <c:legend>
      <c:legendPos val="r"/>
      <c:legendEntry>
        <c:idx val="3"/>
        <c:delete val="1"/>
      </c:legendEntry>
      <c:overlay val="1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485"/>
        </c:manualLayout>
      </c:layout>
      <c:pie3DChart>
        <c:varyColors val="1"/>
        <c:ser>
          <c:idx val="0"/>
          <c:order val="0"/>
          <c:tx>
            <c:strRef>
              <c:f>'Centre ville'!$B$1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explosion val="17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5.9462160979877533E-2"/>
                  <c:y val="-0.24490026575751292"/>
                </c:manualLayout>
              </c:layout>
              <c:spPr/>
              <c:txPr>
                <a:bodyPr/>
                <a:lstStyle/>
                <a:p>
                  <a:pPr>
                    <a:defRPr lang="en-US" sz="11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4.6237751531058614E-2"/>
                  <c:y val="8.5972503481392307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'Centre ville'!$A$2:$A$3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'Centre ville'!$B$2:$B$3</c:f>
              <c:numCache>
                <c:formatCode>0%</c:formatCode>
                <c:ptCount val="2"/>
                <c:pt idx="0">
                  <c:v>0.93</c:v>
                </c:pt>
                <c:pt idx="1">
                  <c:v>7.0000000000000021E-2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ar-TN" dirty="0" smtClean="0"/>
                      <a:t>35</a:t>
                    </a:r>
                    <a:r>
                      <a:rPr lang="ar-TN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dirty="0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tx>
                <c:rich>
                  <a:bodyPr/>
                  <a:lstStyle/>
                  <a:p>
                    <a:pPr>
                      <a:defRPr lang="en-US">
                        <a:latin typeface="Times New Roman"/>
                        <a:cs typeface="Times New Roman"/>
                      </a:defRPr>
                    </a:pPr>
                    <a:r>
                      <a:rPr lang="en-US" dirty="0" smtClean="0"/>
                      <a:t>65</a:t>
                    </a:r>
                    <a:r>
                      <a:rPr lang="ar-TN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dirty="0"/>
                  </a:p>
                </c:rich>
              </c:tx>
              <c:spPr/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en-US"/>
                </a:pPr>
                <a:endParaRPr lang="fr-FR"/>
              </a:p>
            </c:txPr>
            <c:dLblPos val="ctr"/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Feuil1!$A$2:$A$5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26</c:v>
                </c:pt>
                <c:pt idx="1">
                  <c:v>74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8916435486681349"/>
          <c:y val="0.45264925316723609"/>
          <c:w val="0.23139832208815103"/>
          <c:h val="0.20370727817011294"/>
        </c:manualLayout>
      </c:layout>
      <c:overlay val="1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662"/>
        </c:manualLayout>
      </c:layout>
      <c:pie3DChart>
        <c:varyColors val="1"/>
        <c:ser>
          <c:idx val="0"/>
          <c:order val="0"/>
          <c:tx>
            <c:strRef>
              <c:f>'Cité Marsa'!$B$1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3446216097987754"/>
                  <c:y val="-0.227821157771945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70%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5371686351706304"/>
                  <c:y val="6.6272236803732884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Marsa'!$A$2:$A$3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Marsa'!$B$2:$B$3</c:f>
              <c:numCache>
                <c:formatCode>0%</c:formatCode>
                <c:ptCount val="2"/>
                <c:pt idx="0">
                  <c:v>0.70000000000000062</c:v>
                </c:pt>
                <c:pt idx="1">
                  <c:v>0.30000000000000032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706E-2"/>
        </c:manualLayout>
      </c:layout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335443363697186E-2"/>
          <c:y val="0.17644832030404844"/>
          <c:w val="0.75472621069425561"/>
          <c:h val="0.76992295317923964"/>
        </c:manualLayout>
      </c:layout>
      <c:pie3DChart>
        <c:varyColors val="1"/>
        <c:ser>
          <c:idx val="0"/>
          <c:order val="0"/>
          <c:tx>
            <c:strRef>
              <c:f>'Cité Marsa'!$B$1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9932221707580669"/>
                  <c:y val="7.4646045588387475E-3"/>
                </c:manualLayout>
              </c:layout>
              <c:tx>
                <c:rich>
                  <a:bodyPr/>
                  <a:lstStyle/>
                  <a:p>
                    <a:r>
                      <a:rPr>
                        <a:solidFill>
                          <a:schemeClr val="bg1"/>
                        </a:solidFill>
                      </a:rPr>
                      <a:t>48%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20003306571972621"/>
                  <c:y val="-6.3541143378582646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Marsa'!$A$2:$A$3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Marsa'!$B$2:$B$3</c:f>
              <c:numCache>
                <c:formatCode>0%</c:formatCode>
                <c:ptCount val="2"/>
                <c:pt idx="0">
                  <c:v>0.48000000000000032</c:v>
                </c:pt>
                <c:pt idx="1">
                  <c:v>0.52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259189682507609E-2"/>
          <c:y val="0.21783459075983724"/>
          <c:w val="0.7411823014508977"/>
          <c:h val="0.69654839170208327"/>
        </c:manualLayout>
      </c:layout>
      <c:pie3DChart>
        <c:varyColors val="1"/>
        <c:ser>
          <c:idx val="0"/>
          <c:order val="0"/>
          <c:tx>
            <c:strRef>
              <c:f>'Cité Plage'!$B$1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2"/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11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9.8258656754200854E-2"/>
                  <c:y val="0.10069339658902468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5256485071345779"/>
                  <c:y val="-0.24444942290163663"/>
                </c:manualLayout>
              </c:layout>
              <c:tx>
                <c:rich>
                  <a:bodyPr/>
                  <a:lstStyle/>
                  <a:p>
                    <a:r>
                      <a:rPr>
                        <a:solidFill>
                          <a:schemeClr val="bg1"/>
                        </a:solidFill>
                      </a:rPr>
                      <a:t>85%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Plage'!$A$2:$A$3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Plage'!$B$2:$B$3</c:f>
              <c:numCache>
                <c:formatCode>0%</c:formatCode>
                <c:ptCount val="2"/>
                <c:pt idx="0">
                  <c:v>0.15000000000000024</c:v>
                </c:pt>
                <c:pt idx="1">
                  <c:v>0.85000000000000064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051498894731829"/>
          <c:w val="0.75409213357400795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Plage'!$H$1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9152998919558826"/>
                  <c:y val="-0.16926563221714291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-0.10319391420140762"/>
                  <c:y val="0.12854447250252288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2"/>
              <c:layout>
                <c:manualLayout>
                  <c:x val="0.20815235958118491"/>
                  <c:y val="-0.32287258654691403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Plage'!$G$2:$G$4</c:f>
              <c:strCache>
                <c:ptCount val="3"/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Plage'!$H$2:$H$4</c:f>
              <c:numCache>
                <c:formatCode>0%</c:formatCode>
                <c:ptCount val="3"/>
                <c:pt idx="1">
                  <c:v>0.16</c:v>
                </c:pt>
                <c:pt idx="2">
                  <c:v>0.84000000000000064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delete val="1"/>
      </c:legendEntry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718"/>
        </c:manualLayout>
      </c:layout>
      <c:pie3DChart>
        <c:varyColors val="1"/>
        <c:ser>
          <c:idx val="0"/>
          <c:order val="0"/>
          <c:tx>
            <c:strRef>
              <c:f>'Cité Plage'!$B$1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168438320209991"/>
                  <c:y val="-0.13985819480898221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57%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8149475065616974"/>
                  <c:y val="5.2383347914844509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Plage'!$A$2:$A$3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Plage'!$B$2:$B$3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0.43000000000000038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5973571488563479"/>
          <c:y val="8.8123967636272726E-2"/>
        </c:manualLayout>
      </c:layout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'Cité Plage'!$B$1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1.9668313519633621E-3"/>
                  <c:y val="-0.34222861927205678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Plage'!$A$2:$A$3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Plage'!$B$2:$B$3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delete val="1"/>
      </c:legendEntry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650052626670392E-2"/>
          <c:y val="0.12267375301054879"/>
          <c:w val="0.81563238605326616"/>
          <c:h val="0.76381523044364108"/>
        </c:manualLayout>
      </c:layout>
      <c:pie3DChart>
        <c:varyColors val="1"/>
        <c:ser>
          <c:idx val="0"/>
          <c:order val="0"/>
          <c:tx>
            <c:strRef>
              <c:f>'Cité Borj khadija'!$B$1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3.0576761661137535E-2"/>
                  <c:y val="2.7454727154921805E-4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8.242442410434736E-2"/>
                  <c:y val="-0.27331290701633032"/>
                </c:manualLayout>
              </c:layout>
              <c:tx>
                <c:rich>
                  <a:bodyPr/>
                  <a:lstStyle/>
                  <a:p>
                    <a:r>
                      <a:rPr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95%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Borj khadija'!$A$2:$A$3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Borj khadija'!$B$2:$B$3</c:f>
              <c:numCache>
                <c:formatCode>0%</c:formatCode>
                <c:ptCount val="2"/>
                <c:pt idx="0">
                  <c:v>0.05</c:v>
                </c:pt>
                <c:pt idx="1">
                  <c:v>0.95000000000000062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2047563851473282"/>
          <c:y val="0.32590914215539762"/>
          <c:w val="0.15583569820269941"/>
          <c:h val="0.17376852201455337"/>
        </c:manualLayout>
      </c:layout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051498894731829"/>
          <c:w val="0.75409213357400795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Borj khadija'!$H$1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8.6505117199769263E-2"/>
                  <c:y val="0.12016706158398729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-0.21475169431791291"/>
                  <c:y val="-0.13926665009406244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Borj khadija'!$G$2:$G$4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Borj khadija'!$H$2:$H$4</c:f>
              <c:numCache>
                <c:formatCode>0%</c:formatCode>
                <c:ptCount val="3"/>
                <c:pt idx="0">
                  <c:v>0.12000000000000002</c:v>
                </c:pt>
                <c:pt idx="1">
                  <c:v>0.4</c:v>
                </c:pt>
                <c:pt idx="2">
                  <c:v>0.48000000000000032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5057453799909055"/>
          <c:y val="0.42648394086256997"/>
          <c:w val="0.12831993603292707"/>
          <c:h val="0.2793926154043303"/>
        </c:manualLayout>
      </c:layout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762"/>
        </c:manualLayout>
      </c:layout>
      <c:pie3DChart>
        <c:varyColors val="1"/>
        <c:ser>
          <c:idx val="0"/>
          <c:order val="0"/>
          <c:tx>
            <c:strRef>
              <c:f>'Cité Borj Khadija'!$B$1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2335104986876642"/>
                  <c:y val="2.6808471857684455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41%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22038363954505688"/>
                  <c:y val="-0.1003944298629340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Borj Khadija'!$A$2:$A$3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Borj Khadija'!$B$2:$B$3</c:f>
              <c:numCache>
                <c:formatCode>0%</c:formatCode>
                <c:ptCount val="2"/>
                <c:pt idx="0">
                  <c:v>0.41000000000000031</c:v>
                </c:pt>
                <c:pt idx="1">
                  <c:v>0.59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539E-2"/>
        </c:manualLayout>
      </c:layout>
      <c:overlay val="1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335443363697186E-2"/>
          <c:y val="0.19556421038768004"/>
          <c:w val="0.73511836755699655"/>
          <c:h val="0.75080706309560763"/>
        </c:manualLayout>
      </c:layout>
      <c:pie3DChart>
        <c:varyColors val="1"/>
        <c:ser>
          <c:idx val="0"/>
          <c:order val="0"/>
          <c:tx>
            <c:strRef>
              <c:f>'Centre ville'!$B$1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3723058514744618"/>
                  <c:y val="-0.2123681314029314"/>
                </c:manualLayout>
              </c:layout>
              <c:spPr/>
              <c:txPr>
                <a:bodyPr/>
                <a:lstStyle/>
                <a:p>
                  <a:pPr>
                    <a:defRPr lang="fr-FR" sz="1200"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1305857857906138"/>
                  <c:y val="7.110235219442837E-2"/>
                </c:manualLayout>
              </c:layout>
              <c:tx>
                <c:rich>
                  <a:bodyPr/>
                  <a:lstStyle/>
                  <a:p>
                    <a:r>
                      <a:rPr smtClean="0"/>
                      <a:t>12%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'Centre ville'!$A$2:$A$3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'Centre ville'!$B$2:$B$3</c:f>
              <c:numCache>
                <c:formatCode>0%</c:formatCode>
                <c:ptCount val="2"/>
                <c:pt idx="0">
                  <c:v>0.88</c:v>
                </c:pt>
                <c:pt idx="1">
                  <c:v>0.18000000000000024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layout>
        <c:manualLayout>
          <c:xMode val="edge"/>
          <c:yMode val="edge"/>
          <c:x val="0.26586588441150744"/>
          <c:y val="5.2568697729988817E-2"/>
        </c:manualLayout>
      </c:layout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560032215282465"/>
          <c:w val="0.73511836755699655"/>
          <c:h val="0.78409640625111965"/>
        </c:manualLayout>
      </c:layout>
      <c:pie3DChart>
        <c:varyColors val="1"/>
        <c:ser>
          <c:idx val="0"/>
          <c:order val="0"/>
          <c:tx>
            <c:strRef>
              <c:f>'Cité Borj Khadija'!$B$1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-1.3011425042458087E-3"/>
                  <c:y val="-0.34222861927205678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Borj Khadija'!$A$2:$A$3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Borj Khadija'!$B$2:$B$3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7480239275082363"/>
          <c:y val="0.46613358664563254"/>
          <c:w val="0.1659387627499837"/>
          <c:h val="7.4760875750447514E-2"/>
        </c:manualLayout>
      </c:layout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layout>
        <c:manualLayout>
          <c:xMode val="edge"/>
          <c:yMode val="edge"/>
          <c:x val="0.34166174275521949"/>
          <c:y val="0.76580660583572202"/>
        </c:manualLayout>
      </c:layout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938801551879362E-2"/>
          <c:y val="0.17671473247884281"/>
          <c:w val="0.6789346964095524"/>
          <c:h val="0.76767589755075827"/>
        </c:manualLayout>
      </c:layout>
      <c:pie3DChart>
        <c:varyColors val="1"/>
        <c:ser>
          <c:idx val="0"/>
          <c:order val="0"/>
          <c:tx>
            <c:strRef>
              <c:f>'récap ttes les zones'!$B$1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16255645709260971"/>
                  <c:y val="2.8168110785315014E-2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/>
                      <a:t>44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20972547413215176"/>
                  <c:y val="-8.4177350128244746E-2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56</a:t>
                    </a:r>
                    <a:r>
                      <a:rPr lang="en-US" dirty="0" smtClean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%</a:t>
                    </a:r>
                    <a:endParaRPr lang="en-US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'récap ttes les zones'!$A$2:$A$3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'récap ttes les zones'!$B$2:$B$3</c:f>
              <c:numCache>
                <c:formatCode>0%</c:formatCode>
                <c:ptCount val="2"/>
                <c:pt idx="0">
                  <c:v>0.43000000000000038</c:v>
                </c:pt>
                <c:pt idx="1">
                  <c:v>0.56999999999999995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layout>
        <c:manualLayout>
          <c:xMode val="edge"/>
          <c:yMode val="edge"/>
          <c:x val="7.9018791741712502E-2"/>
          <c:y val="0.7408830752289417"/>
        </c:manualLayout>
      </c:layout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087976387116247E-4"/>
          <c:y val="0.16993208056516027"/>
          <c:w val="0.64132684485647895"/>
          <c:h val="0.7684509520447943"/>
        </c:manualLayout>
      </c:layout>
      <c:pie3DChart>
        <c:varyColors val="1"/>
        <c:ser>
          <c:idx val="0"/>
          <c:order val="0"/>
          <c:tx>
            <c:strRef>
              <c:f>'Général ttes les zones'!$B$1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19278678400494051"/>
                  <c:y val="3.1359467163378792E-2"/>
                </c:manualLayout>
              </c:layout>
              <c:tx>
                <c:rich>
                  <a:bodyPr/>
                  <a:lstStyle/>
                  <a:p>
                    <a:pPr>
                      <a:defRPr lang="fr-FR" sz="1200" b="1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4</a:t>
                    </a:r>
                    <a:r>
                      <a:rPr lang="ar-TN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5036032890717271"/>
                  <c:y val="-6.3761942397962443E-2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/>
                      <a:t>59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'Général ttes les zones'!$A$2:$A$3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'Général ttes les zones'!$B$2:$B$3</c:f>
              <c:numCache>
                <c:formatCode>0%</c:formatCode>
                <c:ptCount val="2"/>
                <c:pt idx="0">
                  <c:v>0.42000000000000032</c:v>
                </c:pt>
                <c:pt idx="1">
                  <c:v>0.58000000000000007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layout>
        <c:manualLayout>
          <c:xMode val="edge"/>
          <c:yMode val="edge"/>
          <c:x val="0.16650840977879824"/>
          <c:y val="0.68831427072139251"/>
        </c:manualLayout>
      </c:layout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66985769643113424"/>
          <c:h val="0.65886702007730014"/>
        </c:manualLayout>
      </c:layout>
      <c:pie3DChart>
        <c:varyColors val="1"/>
        <c:ser>
          <c:idx val="0"/>
          <c:order val="0"/>
          <c:tx>
            <c:strRef>
              <c:f>'Récap ttes les zones'!$B$1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631408431864773"/>
                  <c:y val="-0.16322060872580205"/>
                </c:manualLayout>
              </c:layout>
              <c:tx>
                <c:rich>
                  <a:bodyPr/>
                  <a:lstStyle/>
                  <a:p>
                    <a:pPr>
                      <a:defRPr lang="fr-FR" sz="1200" b="1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6</a:t>
                    </a:r>
                    <a:r>
                      <a:rPr lang="ar-TN" dirty="0" smtClean="0">
                        <a:solidFill>
                          <a:schemeClr val="bg1"/>
                        </a:solidFill>
                      </a:rPr>
                      <a:t>4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18149475065616893"/>
                  <c:y val="5.7012977544473986E-2"/>
                </c:manualLayout>
              </c:layout>
              <c:tx>
                <c:rich>
                  <a:bodyPr/>
                  <a:lstStyle/>
                  <a:p>
                    <a:pPr>
                      <a:defRPr lang="fr-FR" sz="1200" b="1"/>
                    </a:pPr>
                    <a:r>
                      <a:rPr lang="en-US" dirty="0" smtClean="0"/>
                      <a:t>3</a:t>
                    </a:r>
                    <a:r>
                      <a:rPr lang="ar-TN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1"/>
              <c:showVal val="1"/>
              <c:showCatName val="1"/>
              <c:showSerName val="1"/>
              <c:showPercent val="1"/>
              <c:showBubbleSize val="1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'Récap ttes les zones'!$A$2:$A$3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'Récap ttes les zones'!$B$2:$B$3</c:f>
              <c:numCache>
                <c:formatCode>0%</c:formatCode>
                <c:ptCount val="2"/>
                <c:pt idx="0">
                  <c:v>0.65000000000000235</c:v>
                </c:pt>
                <c:pt idx="1">
                  <c:v>0.35000000000000031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051498894731799"/>
          <c:w val="0.75409213357400673"/>
          <c:h val="0.70283265819571383"/>
        </c:manualLayout>
      </c:layout>
      <c:pie3DChart>
        <c:varyColors val="1"/>
        <c:ser>
          <c:idx val="0"/>
          <c:order val="0"/>
          <c:tx>
            <c:strRef>
              <c:f>'sidi salem'!$H$1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6188187695312167"/>
                  <c:y val="6.2494398635477184E-2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/>
                      <a:t>30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layout>
                <c:manualLayout>
                  <c:x val="0.22544915716779715"/>
                  <c:y val="-0.25772156970408988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/>
                      <a:t>66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2"/>
              <c:tx>
                <c:rich>
                  <a:bodyPr/>
                  <a:lstStyle/>
                  <a:p>
                    <a:r>
                      <a:rPr smtClean="0"/>
                      <a:t>4 %</a:t>
                    </a:r>
                    <a:endParaRPr/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'sidi salem'!$G$2:$G$4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'sidi salem'!$H$2:$H$4</c:f>
              <c:numCache>
                <c:formatCode>0.00%</c:formatCode>
                <c:ptCount val="3"/>
                <c:pt idx="0">
                  <c:v>0.29840000000000155</c:v>
                </c:pt>
                <c:pt idx="1">
                  <c:v>0.65890000000000404</c:v>
                </c:pt>
                <c:pt idx="2">
                  <c:v>4.2700000000000113E-2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51</a:t>
                    </a:r>
                    <a:r>
                      <a:rPr lang="ar-TN" smtClean="0">
                        <a:latin typeface="Times New Roman"/>
                        <a:cs typeface="Times New Roman"/>
                      </a:rPr>
                      <a:t>٪</a:t>
                    </a:r>
                    <a:endParaRPr lang="en-US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49</a:t>
                    </a:r>
                    <a:r>
                      <a:rPr lang="ar-TN" smtClean="0">
                        <a:latin typeface="Times New Roman"/>
                        <a:cs typeface="Times New Roman"/>
                      </a:rPr>
                      <a:t>٪</a:t>
                    </a:r>
                    <a:endParaRPr lang="en-US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en-US"/>
                </a:pPr>
                <a:endParaRPr lang="fr-FR"/>
              </a:p>
            </c:txPr>
            <c:dLblPos val="ctr"/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Feuil1!$A$2:$A$5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51</c:v>
                </c:pt>
                <c:pt idx="1">
                  <c:v>49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1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layout>
        <c:manualLayout>
          <c:xMode val="edge"/>
          <c:yMode val="edge"/>
          <c:x val="0.15097086429874268"/>
          <c:y val="0.11092442846525712"/>
        </c:manualLayout>
      </c:layout>
      <c:overlay val="1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373128497652912"/>
          <c:w val="0.61773872263955698"/>
          <c:h val="0.81231909604663322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التنوير العمومي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51</a:t>
                    </a:r>
                    <a:r>
                      <a:rPr lang="ar-TN" smtClean="0">
                        <a:latin typeface="Times New Roman"/>
                        <a:cs typeface="Times New Roman"/>
                      </a:rPr>
                      <a:t>٪</a:t>
                    </a:r>
                    <a:endParaRPr lang="en-US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49</a:t>
                    </a:r>
                    <a:r>
                      <a:rPr lang="ar-TN" smtClean="0">
                        <a:latin typeface="Times New Roman"/>
                        <a:cs typeface="Times New Roman"/>
                      </a:rPr>
                      <a:t>٪</a:t>
                    </a:r>
                    <a:endParaRPr lang="en-US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en-US"/>
                </a:pPr>
                <a:endParaRPr lang="fr-FR"/>
              </a:p>
            </c:txPr>
            <c:dLblPos val="ctr"/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Feuil1!$A$2:$A$5</c:f>
              <c:strCache>
                <c:ptCount val="2"/>
                <c:pt idx="0">
                  <c:v>مجهز </c:v>
                </c:pt>
                <c:pt idx="1">
                  <c:v>غير مجهز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51</c:v>
                </c:pt>
                <c:pt idx="1">
                  <c:v>49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1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layout>
        <c:manualLayout>
          <c:xMode val="edge"/>
          <c:yMode val="edge"/>
          <c:x val="0.12070321971737022"/>
          <c:y val="0.12187500000000002"/>
        </c:manualLayout>
      </c:layout>
      <c:overlay val="1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الربط بشبكة التطهير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23</a:t>
                    </a:r>
                    <a:r>
                      <a:rPr lang="ar-TN" smtClean="0">
                        <a:latin typeface="Times New Roman"/>
                        <a:cs typeface="Times New Roman"/>
                      </a:rPr>
                      <a:t>٪</a:t>
                    </a:r>
                    <a:endParaRPr lang="en-US" dirty="0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77</a:t>
                    </a:r>
                    <a:r>
                      <a:rPr lang="ar-TN" smtClean="0">
                        <a:latin typeface="Times New Roman"/>
                        <a:cs typeface="Times New Roman"/>
                      </a:rPr>
                      <a:t>٪</a:t>
                    </a:r>
                    <a:endParaRPr lang="en-US" dirty="0"/>
                  </a:p>
                </c:rich>
              </c:tx>
              <c:dLblPos val="ctr"/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en-US"/>
                </a:pPr>
                <a:endParaRPr lang="fr-FR"/>
              </a:p>
            </c:txPr>
            <c:dLblPos val="ctr"/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Feuil1!$A$2:$A$5</c:f>
              <c:strCache>
                <c:ptCount val="2"/>
                <c:pt idx="0">
                  <c:v>مجهز</c:v>
                </c:pt>
                <c:pt idx="1">
                  <c:v>غير مجهز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23</c:v>
                </c:pt>
                <c:pt idx="1">
                  <c:v>77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1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1"/>
  <c:style val="2"/>
  <c:chart>
    <c:title>
      <c:overlay val="1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682966034261262E-2"/>
          <c:y val="0.18544430672909334"/>
          <c:w val="0.75796388097110168"/>
          <c:h val="0.80330125566480748"/>
        </c:manualLayout>
      </c:layout>
      <c:pie3DChart>
        <c:varyColors val="1"/>
        <c:ser>
          <c:idx val="0"/>
          <c:order val="0"/>
          <c:tx>
            <c:strRef>
              <c:f>'cité charguia'!$B$1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19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20316572738052413"/>
                  <c:y val="-0.19498303297861827"/>
                </c:manualLayout>
              </c:layout>
              <c:tx>
                <c:rich>
                  <a:bodyPr/>
                  <a:lstStyle/>
                  <a:p>
                    <a:r>
                      <a:rPr lang="ar-TN" dirty="0" smtClean="0">
                        <a:solidFill>
                          <a:schemeClr val="bg1"/>
                        </a:solidFill>
                      </a:rPr>
                      <a:t>74</a:t>
                    </a:r>
                    <a:r>
                      <a:rPr smtClean="0">
                        <a:solidFill>
                          <a:schemeClr val="bg1"/>
                        </a:solidFill>
                      </a:rPr>
                      <a:t>%</a:t>
                    </a:r>
                    <a:endParaRPr>
                      <a:solidFill>
                        <a:schemeClr val="bg1"/>
                      </a:solidFill>
                    </a:endParaRP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dLbl>
              <c:idx val="1"/>
              <c:tx>
                <c:rich>
                  <a:bodyPr/>
                  <a:lstStyle/>
                  <a:p>
                    <a:r>
                      <a:rPr lang="ar-TN" dirty="0" smtClean="0">
                        <a:solidFill>
                          <a:schemeClr val="bg1"/>
                        </a:solidFill>
                      </a:rPr>
                      <a:t>26</a:t>
                    </a:r>
                    <a:r>
                      <a:rPr smtClean="0">
                        <a:solidFill>
                          <a:schemeClr val="bg1"/>
                        </a:solidFill>
                      </a:rPr>
                      <a:t>%</a:t>
                    </a:r>
                    <a:endParaRPr>
                      <a:solidFill>
                        <a:schemeClr val="bg1"/>
                      </a:solidFill>
                    </a:endParaRPr>
                  </a:p>
                </c:rich>
              </c:tx>
              <c:showLegendKey val="1"/>
              <c:showVal val="1"/>
              <c:showCatName val="1"/>
              <c:showSerName val="1"/>
              <c:showPercent val="1"/>
              <c:showBubbleSize val="1"/>
            </c:dLbl>
            <c:txPr>
              <a:bodyPr/>
              <a:lstStyle/>
              <a:p>
                <a:pPr>
                  <a:defRPr lang="fr-FR" sz="12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1"/>
          </c:dLbls>
          <c:cat>
            <c:strRef>
              <c:f>'cité charguia'!$A$2:$A$3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charguia'!$B$2:$B$3</c:f>
              <c:numCache>
                <c:formatCode>0%</c:formatCode>
                <c:ptCount val="2"/>
                <c:pt idx="0">
                  <c:v>0.73000000000000065</c:v>
                </c:pt>
                <c:pt idx="1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1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zero"/>
    <c:showDLblsOverMax val="1"/>
  </c:chart>
  <c:externalData r:id="rId1">
    <c:autoUpdate val="1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82521"/>
          </a:xfrm>
          <a:prstGeom prst="rect">
            <a:avLst/>
          </a:prstGeom>
        </p:spPr>
        <p:txBody>
          <a:bodyPr vert="horz" lIns="93855" tIns="46928" rIns="93855" bIns="4692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82521"/>
          </a:xfrm>
          <a:prstGeom prst="rect">
            <a:avLst/>
          </a:prstGeom>
        </p:spPr>
        <p:txBody>
          <a:bodyPr vert="horz" lIns="93855" tIns="46928" rIns="93855" bIns="46928" rtlCol="0"/>
          <a:lstStyle>
            <a:lvl1pPr algn="r">
              <a:defRPr sz="1300"/>
            </a:lvl1pPr>
          </a:lstStyle>
          <a:p>
            <a:fld id="{A9246175-9CF4-4C8B-8E80-20F4108C3B07}" type="datetimeFigureOut">
              <a:rPr lang="fr-FR" smtClean="0"/>
              <a:pPr/>
              <a:t>30/05/2021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166217"/>
            <a:ext cx="2971800" cy="482521"/>
          </a:xfrm>
          <a:prstGeom prst="rect">
            <a:avLst/>
          </a:prstGeom>
        </p:spPr>
        <p:txBody>
          <a:bodyPr vert="horz" lIns="93855" tIns="46928" rIns="93855" bIns="46928" rtlCol="0" anchor="b"/>
          <a:lstStyle>
            <a:lvl1pPr algn="l">
              <a:defRPr sz="1300"/>
            </a:lvl1pPr>
          </a:lstStyle>
          <a:p>
            <a:r>
              <a:rPr lang="ar-AE" smtClean="0"/>
              <a:t>منطقة الشاطئ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4" y="9166217"/>
            <a:ext cx="2971800" cy="482521"/>
          </a:xfrm>
          <a:prstGeom prst="rect">
            <a:avLst/>
          </a:prstGeom>
        </p:spPr>
        <p:txBody>
          <a:bodyPr vert="horz" lIns="93855" tIns="46928" rIns="93855" bIns="46928" rtlCol="0" anchor="b"/>
          <a:lstStyle>
            <a:lvl1pPr algn="r">
              <a:defRPr sz="1300"/>
            </a:lvl1pPr>
          </a:lstStyle>
          <a:p>
            <a:fld id="{0D844676-06A2-479B-A8E9-BC24B831A46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7270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82521"/>
          </a:xfrm>
          <a:prstGeom prst="rect">
            <a:avLst/>
          </a:prstGeom>
        </p:spPr>
        <p:txBody>
          <a:bodyPr vert="horz" lIns="93855" tIns="46928" rIns="93855" bIns="4692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82521"/>
          </a:xfrm>
          <a:prstGeom prst="rect">
            <a:avLst/>
          </a:prstGeom>
        </p:spPr>
        <p:txBody>
          <a:bodyPr vert="horz" lIns="93855" tIns="46928" rIns="93855" bIns="46928" rtlCol="0"/>
          <a:lstStyle>
            <a:lvl1pPr algn="r">
              <a:defRPr sz="1300"/>
            </a:lvl1pPr>
          </a:lstStyle>
          <a:p>
            <a:fld id="{FEFF0DBA-781E-416D-A4CC-9C8CD8763AF4}" type="datetimeFigureOut">
              <a:rPr lang="fr-FR" smtClean="0"/>
              <a:pPr/>
              <a:t>30/05/2021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23900"/>
            <a:ext cx="4822825" cy="3617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55" tIns="46928" rIns="93855" bIns="4692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583947"/>
            <a:ext cx="5486400" cy="4342686"/>
          </a:xfrm>
          <a:prstGeom prst="rect">
            <a:avLst/>
          </a:prstGeom>
        </p:spPr>
        <p:txBody>
          <a:bodyPr vert="horz" lIns="93855" tIns="46928" rIns="93855" bIns="46928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166217"/>
            <a:ext cx="2971800" cy="482521"/>
          </a:xfrm>
          <a:prstGeom prst="rect">
            <a:avLst/>
          </a:prstGeom>
        </p:spPr>
        <p:txBody>
          <a:bodyPr vert="horz" lIns="93855" tIns="46928" rIns="93855" bIns="46928" rtlCol="0" anchor="b"/>
          <a:lstStyle>
            <a:lvl1pPr algn="l">
              <a:defRPr sz="1300"/>
            </a:lvl1pPr>
          </a:lstStyle>
          <a:p>
            <a:r>
              <a:rPr lang="ar-AE" smtClean="0"/>
              <a:t>منطقة الشاطئ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4" y="9166217"/>
            <a:ext cx="2971800" cy="482521"/>
          </a:xfrm>
          <a:prstGeom prst="rect">
            <a:avLst/>
          </a:prstGeom>
        </p:spPr>
        <p:txBody>
          <a:bodyPr vert="horz" lIns="93855" tIns="46928" rIns="93855" bIns="46928" rtlCol="0" anchor="b"/>
          <a:lstStyle>
            <a:lvl1pPr algn="r">
              <a:defRPr sz="1300"/>
            </a:lvl1pPr>
          </a:lstStyle>
          <a:p>
            <a:fld id="{F26C1CED-6167-4577-B168-019C006938E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06904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AE" smtClean="0"/>
              <a:t>منطقة الشاطئ</a:t>
            </a:r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AE" smtClean="0"/>
              <a:t>منطقة الشاطئ</a:t>
            </a:r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AE" smtClean="0"/>
              <a:t>منطقة الشاطئ</a:t>
            </a:r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ECC7-DD7B-4BE5-B0DF-8E3E57E6E21B}" type="datetime1">
              <a:rPr lang="fr-FR" smtClean="0"/>
              <a:pPr/>
              <a:t>30/05/2021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1326-82BA-40ED-B6E0-1B48AF1C65C1}" type="datetime1">
              <a:rPr lang="fr-FR" smtClean="0"/>
              <a:pPr/>
              <a:t>30/05/2021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B936-8CD8-4216-8BF7-32A3A19670A0}" type="datetime1">
              <a:rPr lang="fr-FR" smtClean="0"/>
              <a:pPr/>
              <a:t>30/05/2021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8266-3F7D-42C1-98FC-CEF50D9D2C8E}" type="datetime1">
              <a:rPr lang="fr-FR" smtClean="0"/>
              <a:pPr/>
              <a:t>30/05/2021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010D-FD7E-4AAD-AF65-98A1D8C646E7}" type="datetime1">
              <a:rPr lang="fr-FR" smtClean="0"/>
              <a:pPr/>
              <a:t>30/05/2021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16976-FCBF-4DED-AE98-FE3F195B6A02}" type="datetime1">
              <a:rPr lang="fr-FR" smtClean="0"/>
              <a:pPr/>
              <a:t>30/05/2021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3245-E6DE-4FC1-B783-3A9904313415}" type="datetime1">
              <a:rPr lang="fr-FR" smtClean="0"/>
              <a:pPr/>
              <a:t>30/05/2021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0A24-9F0C-400B-9F47-BB048D7AB38A}" type="datetime1">
              <a:rPr lang="fr-FR" smtClean="0"/>
              <a:pPr/>
              <a:t>30/05/2021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4F0E-CB48-4D12-939B-68F306C56CD0}" type="datetime1">
              <a:rPr lang="fr-FR" smtClean="0"/>
              <a:pPr/>
              <a:t>30/05/2021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6D464-B9AA-4A1E-BD5B-FE9D92BBDF7F}" type="datetime1">
              <a:rPr lang="fr-FR" smtClean="0"/>
              <a:pPr/>
              <a:t>30/05/2021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AF37-65F1-48CE-B758-0F498E7A6E51}" type="datetime1">
              <a:rPr lang="fr-FR" smtClean="0"/>
              <a:pPr/>
              <a:t>30/05/2021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8C48B-8FD4-4C8F-B1A8-B6E3CBD4C6D0}" type="datetime1">
              <a:rPr lang="fr-FR" smtClean="0"/>
              <a:pPr/>
              <a:t>30/05/2021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ppp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01288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85786" y="4071942"/>
            <a:ext cx="76438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 err="1" smtClean="0">
                <a:solidFill>
                  <a:srgbClr val="CC00CC"/>
                </a:solidFill>
              </a:rPr>
              <a:t>شوف</a:t>
            </a:r>
            <a:r>
              <a:rPr lang="ar-AE" sz="5400" b="1" dirty="0" smtClean="0">
                <a:solidFill>
                  <a:srgbClr val="CC00CC"/>
                </a:solidFill>
              </a:rPr>
              <a:t> </a:t>
            </a:r>
            <a:r>
              <a:rPr lang="ar-AE" sz="5400" b="1" smtClean="0">
                <a:solidFill>
                  <a:srgbClr val="CC00CC"/>
                </a:solidFill>
              </a:rPr>
              <a:t>وضعيتك </a:t>
            </a:r>
            <a:r>
              <a:rPr lang="ar-AE" sz="5400" b="1" smtClean="0">
                <a:solidFill>
                  <a:srgbClr val="CC00CC"/>
                </a:solidFill>
              </a:rPr>
              <a:t>و</a:t>
            </a:r>
            <a:r>
              <a:rPr lang="ar-TN" sz="5400" b="1" smtClean="0">
                <a:solidFill>
                  <a:srgbClr val="CC00CC"/>
                </a:solidFill>
              </a:rPr>
              <a:t>ا</a:t>
            </a:r>
            <a:r>
              <a:rPr lang="ar-AE" sz="5400" b="1" dirty="0" smtClean="0">
                <a:solidFill>
                  <a:srgbClr val="CC00CC"/>
                </a:solidFill>
              </a:rPr>
              <a:t>ضبط أولويتك</a:t>
            </a:r>
            <a:endParaRPr lang="fr-FR" sz="5400" b="1" dirty="0" smtClean="0">
              <a:solidFill>
                <a:srgbClr val="CC00CC"/>
              </a:solidFill>
            </a:endParaRPr>
          </a:p>
          <a:p>
            <a:pPr algn="ctr"/>
            <a:endParaRPr lang="fr-F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raditional Arabic" pitchFamily="18" charset="-7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314324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 smtClean="0"/>
              <a:t>التشخيص الفني</a:t>
            </a:r>
            <a:endParaRPr lang="fr-FR" sz="6000" b="1" dirty="0"/>
          </a:p>
        </p:txBody>
      </p:sp>
      <p:pic>
        <p:nvPicPr>
          <p:cNvPr id="11" name="Picture 4" descr="C:\Users\win7\Desktop\baladia\المخطط الاستثماري التشاركي 2017\logo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0" y="0"/>
            <a:ext cx="1247775" cy="1247775"/>
          </a:xfrm>
          <a:prstGeom prst="rect">
            <a:avLst/>
          </a:prstGeom>
          <a:noFill/>
        </p:spPr>
      </p:pic>
      <p:pic>
        <p:nvPicPr>
          <p:cNvPr id="4098" name="Picture 2" descr="C:\Users\win7\Desktop\baladia\1869_2901_brainstorming_larg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4786322"/>
            <a:ext cx="2286016" cy="171451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85720" y="214290"/>
            <a:ext cx="12829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4500562" y="142852"/>
            <a:ext cx="5000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2800" b="1" dirty="0" smtClean="0"/>
              <a:t>الجمهورية التونسية</a:t>
            </a:r>
          </a:p>
          <a:p>
            <a:pPr algn="ctr"/>
            <a:r>
              <a:rPr lang="ar-TN" sz="2800" b="1" dirty="0" smtClean="0"/>
              <a:t>وزارة الشؤون المحلية </a:t>
            </a:r>
            <a:r>
              <a:rPr lang="ar-TN" sz="2800" b="1" dirty="0" err="1" smtClean="0"/>
              <a:t>و</a:t>
            </a:r>
            <a:r>
              <a:rPr lang="ar-TN" sz="2800" b="1" dirty="0" smtClean="0"/>
              <a:t> البيئة</a:t>
            </a:r>
          </a:p>
          <a:p>
            <a:pPr algn="ctr"/>
            <a:r>
              <a:rPr lang="ar-TN" sz="2800" b="1" dirty="0" smtClean="0"/>
              <a:t>ولاية المهدية</a:t>
            </a:r>
          </a:p>
          <a:p>
            <a:pPr algn="ctr"/>
            <a:r>
              <a:rPr lang="ar-TN" sz="2800" b="1" dirty="0" smtClean="0"/>
              <a:t>بلدية الشابة</a:t>
            </a:r>
            <a:endParaRPr lang="fr-FR" sz="28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857224" y="2428868"/>
            <a:ext cx="7715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sz="4000" b="1" dirty="0" smtClean="0"/>
              <a:t>المخطط الاستثماري </a:t>
            </a:r>
            <a:r>
              <a:rPr lang="ar-TN" sz="4000" b="1" dirty="0" err="1" smtClean="0"/>
              <a:t>التشاركي</a:t>
            </a:r>
            <a:r>
              <a:rPr lang="ar-TN" sz="4000" b="1" dirty="0" smtClean="0"/>
              <a:t> لسنة 2019</a:t>
            </a:r>
            <a:endParaRPr lang="fr-FR" sz="4000" b="1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</a:t>
            </a:fld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5984" y="428604"/>
            <a:ext cx="6543692" cy="4972072"/>
          </a:xfrm>
        </p:spPr>
        <p:txBody>
          <a:bodyPr>
            <a:normAutofit/>
          </a:bodyPr>
          <a:lstStyle/>
          <a:p>
            <a:pPr algn="r" rtl="1"/>
            <a:r>
              <a:rPr lang="ar-TN" sz="1800" dirty="0" smtClean="0"/>
              <a:t> </a:t>
            </a:r>
            <a:r>
              <a:rPr lang="ar-TN" sz="1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معطيات حول المستودع ووظيفته </a:t>
            </a:r>
            <a:endParaRPr lang="fr-FR" sz="1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 rtl="1"/>
            <a:r>
              <a:rPr lang="ar-TN" sz="1800" dirty="0" smtClean="0"/>
              <a:t>هل المستودع </a:t>
            </a:r>
            <a:r>
              <a:rPr lang="ar-TN" sz="1800" dirty="0" err="1" smtClean="0"/>
              <a:t>مسيج</a:t>
            </a:r>
            <a:r>
              <a:rPr lang="ar-TN" sz="1800" dirty="0" smtClean="0"/>
              <a:t> ؟                                                                                </a:t>
            </a:r>
            <a:endParaRPr lang="fr-FR" sz="1800" dirty="0" smtClean="0"/>
          </a:p>
          <a:p>
            <a:pPr algn="r" rtl="1"/>
            <a:r>
              <a:rPr lang="ar-TN" sz="1800" b="1" dirty="0" smtClean="0"/>
              <a:t>هل المستودع مقسم </a:t>
            </a:r>
            <a:r>
              <a:rPr lang="ar-TN" sz="1800" b="1" dirty="0" err="1" smtClean="0"/>
              <a:t>لفضاءات</a:t>
            </a:r>
            <a:r>
              <a:rPr lang="ar-TN" sz="1800" b="1" dirty="0" smtClean="0"/>
              <a:t> (في صورة الإجابة بنعم ذكر مختلف أنواع </a:t>
            </a:r>
            <a:r>
              <a:rPr lang="ar-TN" sz="1800" b="1" dirty="0" err="1" smtClean="0"/>
              <a:t>الفضاءات</a:t>
            </a:r>
            <a:r>
              <a:rPr lang="ar-TN" sz="1800" b="1" dirty="0" smtClean="0"/>
              <a:t> ومدى استجاباتها لحاجيات البلدية) </a:t>
            </a:r>
            <a:r>
              <a:rPr lang="ar-TN" sz="1800" dirty="0" smtClean="0"/>
              <a:t>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المساحة المغطاة للإيواء مختلف أنواع المعدات والعربات كافية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مأوى المعدات مغطى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المستودع مؤمن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المستودع محمي من الأخطار (فيضانات)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مدى وجود ورشة صيانة مجهزة ؟</a:t>
            </a:r>
            <a:endParaRPr lang="fr-FR" sz="1800" dirty="0" smtClean="0"/>
          </a:p>
          <a:p>
            <a:pPr algn="r" rtl="1"/>
            <a:r>
              <a:rPr lang="ar-TN" sz="1800" b="1" dirty="0" smtClean="0"/>
              <a:t>مدى توفر مضخة للتزود بالبنزين ومدى مطابقتها لمواصفات السلامة </a:t>
            </a:r>
            <a:r>
              <a:rPr lang="ar-TN" sz="1800" b="1" dirty="0" err="1" smtClean="0"/>
              <a:t>و</a:t>
            </a:r>
            <a:r>
              <a:rPr lang="ar-TN" sz="1800" b="1" dirty="0" smtClean="0"/>
              <a:t> الوقاية من الحرائق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وجود محطة غسل وتشحيم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تتم معالجة مياه محطة الغسل قبل تصريفها بشبكة التطهير؟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المستودع مجهز </a:t>
            </a:r>
            <a:r>
              <a:rPr lang="ar-TN" sz="1800" dirty="0" err="1" smtClean="0"/>
              <a:t>بتطبيقة</a:t>
            </a:r>
            <a:r>
              <a:rPr lang="ar-TN" sz="1800" dirty="0" smtClean="0"/>
              <a:t> إعلامية ؟</a:t>
            </a:r>
            <a:endParaRPr lang="fr-FR" sz="1800" dirty="0" smtClean="0"/>
          </a:p>
          <a:p>
            <a:pPr algn="r" rtl="1"/>
            <a:endParaRPr lang="fr-FR" sz="1800" dirty="0" smtClean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071538" y="488869"/>
          <a:ext cx="892426" cy="4474824"/>
        </p:xfrm>
        <a:graphic>
          <a:graphicData uri="http://schemas.openxmlformats.org/drawingml/2006/table">
            <a:tbl>
              <a:tblPr rtl="1"/>
              <a:tblGrid>
                <a:gridCol w="446213"/>
                <a:gridCol w="446213"/>
              </a:tblGrid>
              <a:tr h="29744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400" b="1" dirty="0">
                          <a:latin typeface="Calibri"/>
                          <a:ea typeface="Calibri"/>
                          <a:cs typeface="Arial"/>
                        </a:rPr>
                        <a:t>نعم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400" b="1">
                          <a:latin typeface="Calibri"/>
                          <a:ea typeface="Calibri"/>
                          <a:cs typeface="Arial"/>
                        </a:rPr>
                        <a:t>لا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49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29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41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01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4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25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36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للمشاريع الاقتصادية</a:t>
            </a:r>
            <a:r>
              <a:rPr lang="fr-FR" sz="4000" b="1" dirty="0" smtClean="0">
                <a:solidFill>
                  <a:srgbClr val="7030A0"/>
                </a:solidFill>
              </a:rPr>
              <a:t/>
            </a:r>
            <a:br>
              <a:rPr lang="fr-FR" sz="4000" b="1" dirty="0" smtClean="0">
                <a:solidFill>
                  <a:srgbClr val="7030A0"/>
                </a:solidFill>
              </a:rPr>
            </a:b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2" y="1979852"/>
          <a:ext cx="8572553" cy="330653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11766"/>
                <a:gridCol w="364626"/>
                <a:gridCol w="293140"/>
                <a:gridCol w="364626"/>
                <a:gridCol w="364626"/>
                <a:gridCol w="321940"/>
                <a:gridCol w="332225"/>
                <a:gridCol w="321940"/>
                <a:gridCol w="341483"/>
                <a:gridCol w="341483"/>
                <a:gridCol w="338396"/>
                <a:gridCol w="311140"/>
                <a:gridCol w="343026"/>
                <a:gridCol w="403196"/>
                <a:gridCol w="403196"/>
                <a:gridCol w="403196"/>
                <a:gridCol w="403196"/>
                <a:gridCol w="311140"/>
                <a:gridCol w="276169"/>
                <a:gridCol w="322968"/>
                <a:gridCol w="312683"/>
                <a:gridCol w="532282"/>
                <a:gridCol w="454110"/>
              </a:tblGrid>
              <a:tr h="131409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ملاحظات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المداخيل السنوية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المصاريف السنوية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نسبة الاستغلال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طريقة التصرف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حالة الفضاء أو المنشأة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عدد المنتفعين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سنة آخر عملية تهيئة أو توسعة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سنة الإنجاز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المساحة المغطاة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المساحة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النفاذ للمنشأة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إمكانية التوسعة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مطابقة المنشأة لمثال التهيئة الترابية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الموقع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المشروع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563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غير مستغلة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متوسطة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عالية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التجديد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التهيئة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التوسعة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الصيانة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حسنة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صعب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سهل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97398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*سوق الخضر لا يؤدي دوره</a:t>
                      </a: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*سوق الأسماك واللحوم غير مستغلة على الوجه الأفضل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25000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تسويغ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2011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1982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2147 </a:t>
                      </a:r>
                      <a:r>
                        <a:rPr lang="ar-TN" sz="600" b="1"/>
                        <a:t> م</a:t>
                      </a:r>
                      <a:r>
                        <a:rPr lang="ar-TN" sz="600" b="1" baseline="30000"/>
                        <a:t>2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2147 </a:t>
                      </a:r>
                      <a:r>
                        <a:rPr lang="ar-TN" sz="600" b="1"/>
                        <a:t> م</a:t>
                      </a:r>
                      <a:r>
                        <a:rPr lang="ar-TN" sz="600" b="1" baseline="30000"/>
                        <a:t>2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لا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نعم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وسط المدينة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سوق بلدي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4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122000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لزمة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لا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شارع ليبيا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سوق أسبوعية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6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401000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لزمة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1997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نعم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نعم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الميناء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سوق الجملة للأسماك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4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3600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لزمة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1982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شارع الجمهورية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السوق اليومي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التجهيزات العمومية المشتركة (ثقافة وشباب ورياضة وطفولة)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3" y="1500173"/>
          <a:ext cx="8715434" cy="515061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03417"/>
                <a:gridCol w="448038"/>
                <a:gridCol w="448038"/>
                <a:gridCol w="448038"/>
                <a:gridCol w="448038"/>
                <a:gridCol w="500687"/>
                <a:gridCol w="500687"/>
                <a:gridCol w="501741"/>
                <a:gridCol w="501741"/>
                <a:gridCol w="501214"/>
                <a:gridCol w="499635"/>
                <a:gridCol w="445932"/>
                <a:gridCol w="447513"/>
                <a:gridCol w="448038"/>
                <a:gridCol w="599667"/>
                <a:gridCol w="668110"/>
                <a:gridCol w="504900"/>
              </a:tblGrid>
              <a:tr h="4776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ملاحظات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تطابق نوعية التجهيزات مع مثال التهيئة العمرانية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نسبة الإستغلال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حالة البناية أو المنشأة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طاقة الإستيعاب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المغطاة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</a:t>
                      </a:r>
                      <a:r>
                        <a:rPr lang="ar-TN" sz="800" baseline="30000"/>
                        <a:t>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مساحة الأرض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 م</a:t>
                      </a:r>
                      <a:r>
                        <a:rPr lang="ar-TN" sz="800" baseline="30000"/>
                        <a:t>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تاريخ الإحداث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الموقع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نوعية التجهيزات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49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لا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نعم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ضعيفة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عالية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التجديد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التهيئة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التوسعة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الصيانة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حسنة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الشباب والرياضة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33750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1968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ليبيا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ملعب بلدي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1975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بورقيبة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ملعب حي الوسطى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/>
                        <a:t>X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1969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المغرب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ملعب حي الوهاب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ملاعب اختصاصات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1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2185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3600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2013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شارع ليبيا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قاعة مغطاة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560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1500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2017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شارع الطيب </a:t>
                      </a:r>
                      <a:r>
                        <a:rPr lang="ar-TN" sz="600" dirty="0" err="1" smtClean="0">
                          <a:latin typeface="Calibri"/>
                          <a:ea typeface="Calibri"/>
                          <a:cs typeface="Arial"/>
                        </a:rPr>
                        <a:t>المهيري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قاعة مغطاة بسيدي عبد</a:t>
                      </a:r>
                      <a:r>
                        <a:rPr lang="ar-TN" sz="600" baseline="0" dirty="0" smtClean="0">
                          <a:latin typeface="Calibri"/>
                          <a:ea typeface="Calibri"/>
                          <a:cs typeface="Arial"/>
                        </a:rPr>
                        <a:t> الله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5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الثقافة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1966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الهادي شاكر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دار ثقافة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144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السعودية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مكتبة عمومية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1988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السعودية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دار الشباب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المرأة والطفولة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372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16/10/1989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إسبانيا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نادي أطفال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1798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27/12/1985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إسبانيا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روضة أطفال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محمد علي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نادي الطفل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للساحات الخضراء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3" y="2037276"/>
          <a:ext cx="8286812" cy="432068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82969"/>
                <a:gridCol w="434633"/>
                <a:gridCol w="608802"/>
                <a:gridCol w="608802"/>
                <a:gridCol w="608802"/>
                <a:gridCol w="608802"/>
                <a:gridCol w="608802"/>
                <a:gridCol w="609324"/>
                <a:gridCol w="609324"/>
                <a:gridCol w="878682"/>
                <a:gridCol w="1927870"/>
              </a:tblGrid>
              <a:tr h="19780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الملاحظات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مستوى التشجير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مستوى التهيئة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المساحة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</a:t>
                      </a:r>
                      <a:r>
                        <a:rPr lang="ar-TN" sz="800" baseline="300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تاريخ الأحداث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الصنف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الساحة الخضراء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المناطق البلدية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178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ترصيف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تأثيث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إنارة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فضاءات صغرى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فضاءات كبرى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99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تاريخ الإستغلال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2003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جيد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14000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1994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منتزه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منطقة وسط المدينة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جيد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جيد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أمام الجامع الكبير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14450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منطقة وسط المدينة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ضعيف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ضعيف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غير متوفرة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غير متوفرة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1993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حديقة دقة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منطقة الحي الشرقي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17400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مساحات خضراء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18700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منطقة الحي الشرقي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ضعيف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ضعيف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غير متوفرة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غير متوفرة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4650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منطقة سيدي سالم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9500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منطقة الوهاب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منطقة الفراحتة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منطقة عويدان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4000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منطقة المرسى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منطقة الشاطىء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منطقة حشاد والهنشير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17340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منطقة برج خديجة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104640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المجمــوع العـــــام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TN" b="1" dirty="0" smtClean="0">
                <a:solidFill>
                  <a:srgbClr val="FF0000"/>
                </a:solidFill>
              </a:rPr>
              <a:t>التقسيم الترابي للمنطقة البلدية</a:t>
            </a:r>
            <a:endParaRPr lang="fr-FR" dirty="0"/>
          </a:p>
        </p:txBody>
      </p:sp>
      <p:pic>
        <p:nvPicPr>
          <p:cNvPr id="2050" name="Picture 2" descr="C:\Users\win7\Desktop\fatma baladia\si abd satar\image PA\pa genera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8643998" cy="5429264"/>
          </a:xfrm>
          <a:prstGeom prst="rect">
            <a:avLst/>
          </a:prstGeom>
          <a:noFill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/>
          </a:p>
        </p:txBody>
      </p:sp>
      <p:pic>
        <p:nvPicPr>
          <p:cNvPr id="5" name="Picture 2" descr="C:\Users\win7\Desktop\fatma baladia\si abd satar\image PA\pa gener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82" y="1497398"/>
            <a:ext cx="8777318" cy="5513002"/>
          </a:xfrm>
          <a:prstGeom prst="rect">
            <a:avLst/>
          </a:prstGeom>
          <a:noFill/>
        </p:spPr>
      </p:pic>
      <p:pic>
        <p:nvPicPr>
          <p:cNvPr id="6" name="Picture 2" descr="C:\Users\win7\Desktop\fatma baladia\si abd satar\image PA\pa gener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82" y="1285860"/>
            <a:ext cx="8777318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b="1" dirty="0" smtClean="0"/>
              <a:t>تقسيم المناطق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 rtl="1"/>
            <a:r>
              <a:rPr lang="ar-AE" sz="2800" dirty="0" smtClean="0">
                <a:latin typeface="+mj-lt"/>
              </a:rPr>
              <a:t>منطقة وسط المدينة</a:t>
            </a:r>
            <a:endParaRPr lang="fr-FR" sz="2800" dirty="0" smtClean="0">
              <a:latin typeface="+mj-lt"/>
            </a:endParaRPr>
          </a:p>
          <a:p>
            <a:pPr algn="r" rtl="1"/>
            <a:r>
              <a:rPr lang="ar-TN" sz="2800" dirty="0" smtClean="0">
                <a:latin typeface="+mj-lt"/>
              </a:rPr>
              <a:t>بمنطقة حي سيدي سالم</a:t>
            </a:r>
            <a:endParaRPr lang="fr-FR" sz="2800" dirty="0" smtClean="0">
              <a:latin typeface="+mj-lt"/>
            </a:endParaRPr>
          </a:p>
          <a:p>
            <a:pPr algn="r" rtl="1"/>
            <a:r>
              <a:rPr lang="ar-AE" sz="2800" dirty="0" smtClean="0">
                <a:latin typeface="+mj-lt"/>
              </a:rPr>
              <a:t>منطقة حي المرسى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الوهاب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برج خديجة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الشاطئ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الحي الشرقي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</a:t>
            </a:r>
            <a:r>
              <a:rPr lang="ar-AE" sz="2800" dirty="0" err="1" smtClean="0">
                <a:latin typeface="+mj-lt"/>
              </a:rPr>
              <a:t>عويدان</a:t>
            </a:r>
            <a:endParaRPr lang="ar-AE" sz="2800" dirty="0" smtClean="0">
              <a:latin typeface="+mj-lt"/>
            </a:endParaRPr>
          </a:p>
          <a:p>
            <a:pPr algn="r" rtl="1"/>
            <a:r>
              <a:rPr lang="ar-AE" sz="2800" dirty="0" smtClean="0">
                <a:latin typeface="+mj-lt"/>
              </a:rPr>
              <a:t>منطقة حي </a:t>
            </a:r>
            <a:r>
              <a:rPr lang="ar-AE" sz="2800" dirty="0" err="1" smtClean="0">
                <a:latin typeface="+mj-lt"/>
              </a:rPr>
              <a:t>الفراحتة</a:t>
            </a:r>
            <a:endParaRPr lang="ar-AE" sz="2800" dirty="0" smtClean="0">
              <a:latin typeface="+mj-lt"/>
            </a:endParaRPr>
          </a:p>
          <a:p>
            <a:pPr algn="r" rtl="1"/>
            <a:r>
              <a:rPr lang="ar-AE" sz="2800" dirty="0" smtClean="0">
                <a:latin typeface="+mj-lt"/>
              </a:rPr>
              <a:t>منطقة حي حشاد </a:t>
            </a:r>
            <a:r>
              <a:rPr lang="ar-AE" sz="2800" dirty="0" err="1" smtClean="0">
                <a:latin typeface="+mj-lt"/>
              </a:rPr>
              <a:t>و</a:t>
            </a:r>
            <a:r>
              <a:rPr lang="ar-AE" sz="2800" dirty="0" smtClean="0">
                <a:latin typeface="+mj-lt"/>
              </a:rPr>
              <a:t> </a:t>
            </a:r>
            <a:r>
              <a:rPr lang="ar-AE" sz="2800" dirty="0" err="1" smtClean="0">
                <a:latin typeface="+mj-lt"/>
              </a:rPr>
              <a:t>الهنشير</a:t>
            </a:r>
            <a:endParaRPr lang="ar-AE" sz="2800" dirty="0" smtClean="0">
              <a:latin typeface="+mj-lt"/>
            </a:endParaRPr>
          </a:p>
          <a:p>
            <a:pPr algn="r"/>
            <a:endParaRPr lang="fr-FR" sz="2800" dirty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2857496"/>
            <a:ext cx="8229600" cy="1143000"/>
          </a:xfrm>
        </p:spPr>
        <p:txBody>
          <a:bodyPr>
            <a:noAutofit/>
          </a:bodyPr>
          <a:lstStyle/>
          <a:p>
            <a:r>
              <a:rPr lang="ar-TN" sz="4800" b="1" dirty="0" smtClean="0">
                <a:solidFill>
                  <a:srgbClr val="FF0000"/>
                </a:solidFill>
              </a:rPr>
              <a:t>جرد </a:t>
            </a:r>
            <a:r>
              <a:rPr lang="ar-TN" sz="4800" b="1" dirty="0" err="1" smtClean="0">
                <a:solidFill>
                  <a:srgbClr val="FF0000"/>
                </a:solidFill>
              </a:rPr>
              <a:t>و</a:t>
            </a:r>
            <a:r>
              <a:rPr lang="ar-TN" sz="4800" b="1" dirty="0" smtClean="0">
                <a:solidFill>
                  <a:srgbClr val="FF0000"/>
                </a:solidFill>
              </a:rPr>
              <a:t> تشخيص البنية التحتية </a:t>
            </a:r>
            <a:r>
              <a:rPr lang="ar-AE" sz="4800" b="1" dirty="0" smtClean="0">
                <a:solidFill>
                  <a:srgbClr val="FF0000"/>
                </a:solidFill>
              </a:rPr>
              <a:t>للمناطق</a:t>
            </a:r>
            <a:r>
              <a:rPr lang="fr-FR" sz="4800" b="1" dirty="0" smtClean="0">
                <a:solidFill>
                  <a:srgbClr val="FF0000"/>
                </a:solidFill>
              </a:rPr>
              <a:t/>
            </a:r>
            <a:br>
              <a:rPr lang="fr-FR" sz="4800" b="1" dirty="0" smtClean="0">
                <a:solidFill>
                  <a:srgbClr val="FF0000"/>
                </a:solidFill>
              </a:rPr>
            </a:b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AE" sz="2800" b="1" dirty="0" smtClean="0">
                <a:solidFill>
                  <a:srgbClr val="0000CC"/>
                </a:solidFill>
              </a:rPr>
              <a:t>منطقة وسط المدينة</a:t>
            </a:r>
            <a:endParaRPr lang="fr-FR" sz="2800" dirty="0"/>
          </a:p>
        </p:txBody>
      </p:sp>
      <p:pic>
        <p:nvPicPr>
          <p:cNvPr id="4" name="Imag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86868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0"/>
            <a:ext cx="2396449" cy="159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5" name="AutoShape 3"/>
          <p:cNvCxnSpPr>
            <a:cxnSpLocks noChangeShapeType="1"/>
          </p:cNvCxnSpPr>
          <p:nvPr/>
        </p:nvCxnSpPr>
        <p:spPr bwMode="auto">
          <a:xfrm rot="10800000" flipV="1">
            <a:off x="4572002" y="1571612"/>
            <a:ext cx="2357453" cy="135254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8" name="Imag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2000240"/>
            <a:ext cx="200023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6" name="AutoShape 4"/>
          <p:cNvCxnSpPr>
            <a:cxnSpLocks noChangeShapeType="1"/>
          </p:cNvCxnSpPr>
          <p:nvPr/>
        </p:nvCxnSpPr>
        <p:spPr bwMode="auto">
          <a:xfrm flipV="1">
            <a:off x="1928794" y="2714620"/>
            <a:ext cx="3181350" cy="666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10" name="Image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5572140"/>
            <a:ext cx="2214578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7" name="AutoShape 5"/>
          <p:cNvCxnSpPr>
            <a:cxnSpLocks noChangeShapeType="1"/>
          </p:cNvCxnSpPr>
          <p:nvPr/>
        </p:nvCxnSpPr>
        <p:spPr bwMode="auto">
          <a:xfrm rot="5400000" flipH="1" flipV="1">
            <a:off x="3714744" y="4214818"/>
            <a:ext cx="2714644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17</a:t>
            </a:fld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571472" y="3500438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حالة الطريق سنة 2017</a:t>
            </a:r>
            <a:endParaRPr lang="en-US" sz="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857488" y="6429396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TN" sz="800" dirty="0" smtClean="0"/>
              <a:t>حالة الطريق سنة 2017</a:t>
            </a:r>
            <a:endParaRPr lang="en-US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929454" y="1571612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الوضعية الحالية 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357274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 </a:t>
            </a:r>
            <a:br>
              <a:rPr lang="ar-TN" b="1" dirty="0" smtClean="0">
                <a:solidFill>
                  <a:srgbClr val="7030A0"/>
                </a:solidFill>
              </a:rPr>
            </a:br>
            <a:r>
              <a:rPr lang="ar-TN" b="1" dirty="0" smtClean="0">
                <a:solidFill>
                  <a:srgbClr val="7030A0"/>
                </a:solidFill>
              </a:rPr>
              <a:t>بحي وسط المدينة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60" y="1428736"/>
          <a:ext cx="8286806" cy="492922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1958"/>
                <a:gridCol w="335756"/>
                <a:gridCol w="424221"/>
                <a:gridCol w="351276"/>
                <a:gridCol w="344551"/>
                <a:gridCol w="341446"/>
                <a:gridCol w="321788"/>
                <a:gridCol w="352311"/>
                <a:gridCol w="339377"/>
                <a:gridCol w="178483"/>
                <a:gridCol w="321788"/>
                <a:gridCol w="220389"/>
                <a:gridCol w="321788"/>
                <a:gridCol w="352311"/>
                <a:gridCol w="368348"/>
                <a:gridCol w="434568"/>
                <a:gridCol w="419566"/>
                <a:gridCol w="354897"/>
                <a:gridCol w="341964"/>
                <a:gridCol w="384386"/>
                <a:gridCol w="321788"/>
                <a:gridCol w="318167"/>
                <a:gridCol w="279882"/>
                <a:gridCol w="545797"/>
              </a:tblGrid>
              <a:tr h="176775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98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5798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الطرقات الرئيسبة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1515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1515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6.5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طريق الحي الإداري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284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1260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1260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محمد علي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4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الكويت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علي بلهوان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3550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الجمهورية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1544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ابن الجزار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الجامع الكبير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4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قرطاج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مصباح الجربوع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أحمد التليلي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4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9 أفريل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869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7398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9378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9400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5490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869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4350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457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11198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13378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12970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7540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19200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Arial"/>
                        </a:rPr>
                        <a:t>1650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3600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26270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9840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 </a:t>
            </a:r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بحي وسط المدينة</a:t>
            </a: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62" y="1500181"/>
          <a:ext cx="8501119" cy="485777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8884"/>
                <a:gridCol w="351455"/>
                <a:gridCol w="372469"/>
                <a:gridCol w="446543"/>
                <a:gridCol w="408192"/>
                <a:gridCol w="411345"/>
                <a:gridCol w="371944"/>
                <a:gridCol w="299446"/>
                <a:gridCol w="447067"/>
                <a:gridCol w="446543"/>
                <a:gridCol w="447067"/>
                <a:gridCol w="446543"/>
                <a:gridCol w="598892"/>
                <a:gridCol w="372469"/>
                <a:gridCol w="447067"/>
                <a:gridCol w="299446"/>
                <a:gridCol w="521142"/>
                <a:gridCol w="446543"/>
                <a:gridCol w="1048062"/>
              </a:tblGrid>
              <a:tr h="271107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تصريف مياه الأمطار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320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3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طريق الحي الإداري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محمد علي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الكويت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علي البلهوان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  شارع الجمهورية  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ابن الجزار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الجامع الكبير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قرطاج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مصباح الجربوعي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أحمد التليلي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9 أفريل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2349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64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6209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9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143140"/>
          </a:xfrm>
        </p:spPr>
        <p:txBody>
          <a:bodyPr>
            <a:normAutofit/>
          </a:bodyPr>
          <a:lstStyle/>
          <a:p>
            <a:r>
              <a:rPr lang="ar-TN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إعداد المخطط السنوي للاِستثمار لسنة 2019 حسب المقاربة </a:t>
            </a:r>
            <a:r>
              <a:rPr lang="ar-TN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التشاركية</a:t>
            </a:r>
            <a: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58" y="2357430"/>
            <a:ext cx="8229600" cy="3000396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fr-FR" b="1" dirty="0" smtClean="0">
              <a:solidFill>
                <a:srgbClr val="7030A0"/>
              </a:solidFill>
            </a:endParaRPr>
          </a:p>
          <a:p>
            <a:pPr algn="r">
              <a:buNone/>
            </a:pPr>
            <a:r>
              <a:rPr lang="ar-TN" b="1" dirty="0" smtClean="0"/>
              <a:t>- معطيات عامة عن البلدية</a:t>
            </a:r>
            <a:endParaRPr lang="fr-FR" b="1" dirty="0" smtClean="0"/>
          </a:p>
          <a:p>
            <a:pPr algn="r">
              <a:buNone/>
            </a:pPr>
            <a:r>
              <a:rPr lang="fr-FR" b="1" dirty="0" smtClean="0"/>
              <a:t> </a:t>
            </a:r>
            <a:r>
              <a:rPr lang="ar-TN" b="1" dirty="0" smtClean="0"/>
              <a:t>- تقسيم ترابي للمنطقة البلدية</a:t>
            </a:r>
            <a:endParaRPr lang="fr-FR" b="1" dirty="0" smtClean="0"/>
          </a:p>
          <a:p>
            <a:pPr algn="r">
              <a:buNone/>
            </a:pPr>
            <a:r>
              <a:rPr lang="ar-TN" b="1" dirty="0" smtClean="0"/>
              <a:t>- جرد </a:t>
            </a:r>
            <a:r>
              <a:rPr lang="ar-TN" b="1" dirty="0" err="1" smtClean="0"/>
              <a:t>و</a:t>
            </a:r>
            <a:r>
              <a:rPr lang="ar-TN" b="1" dirty="0" smtClean="0"/>
              <a:t> تشخيص البنية التحتية لكل منطقة</a:t>
            </a:r>
            <a:endParaRPr lang="fr-FR" b="1" dirty="0" smtClean="0"/>
          </a:p>
          <a:p>
            <a:pPr algn="r"/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643438" y="1643050"/>
          <a:ext cx="4500562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14282" y="1857364"/>
          <a:ext cx="444817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ar-TN" b="1" dirty="0" smtClean="0">
                <a:solidFill>
                  <a:srgbClr val="7030A0"/>
                </a:solidFill>
              </a:rPr>
              <a:t> الطرقات بحي وسط المدينة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572000" y="2000240"/>
          <a:ext cx="457200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0" y="1857364"/>
          <a:ext cx="4643438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 txBox="1">
            <a:spLocks/>
          </p:cNvSpPr>
          <p:nvPr/>
        </p:nvSpPr>
        <p:spPr>
          <a:xfrm>
            <a:off x="428596" y="5714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وسط المدينة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500042"/>
            <a:ext cx="8229600" cy="9001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TN" sz="2800" b="1" dirty="0" smtClean="0">
                <a:solidFill>
                  <a:srgbClr val="0000CC"/>
                </a:solidFill>
              </a:rPr>
              <a:t>بمنطقة حي سيدي سالم</a:t>
            </a:r>
            <a:endParaRPr lang="fr-FR" sz="2800" b="1" dirty="0" smtClean="0">
              <a:solidFill>
                <a:srgbClr val="0000CC"/>
              </a:solidFill>
            </a:endParaRPr>
          </a:p>
        </p:txBody>
      </p:sp>
      <p:pic>
        <p:nvPicPr>
          <p:cNvPr id="4" name="Imag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885828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1364" y="1643050"/>
            <a:ext cx="205263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9" y="4357695"/>
            <a:ext cx="264320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70" name="AutoShape 2"/>
          <p:cNvCxnSpPr>
            <a:cxnSpLocks noChangeShapeType="1"/>
          </p:cNvCxnSpPr>
          <p:nvPr/>
        </p:nvCxnSpPr>
        <p:spPr bwMode="auto">
          <a:xfrm rot="10800000">
            <a:off x="3857620" y="1357298"/>
            <a:ext cx="3214712" cy="85725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171" name="AutoShape 3"/>
          <p:cNvCxnSpPr>
            <a:cxnSpLocks noChangeShapeType="1"/>
          </p:cNvCxnSpPr>
          <p:nvPr/>
        </p:nvCxnSpPr>
        <p:spPr bwMode="auto">
          <a:xfrm flipV="1">
            <a:off x="3357554" y="4143380"/>
            <a:ext cx="3000396" cy="57150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714364"/>
            <a:ext cx="8229600" cy="1143000"/>
          </a:xfrm>
        </p:spPr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</a:t>
            </a:r>
            <a:br>
              <a:rPr lang="ar-TN" sz="4000" b="1" dirty="0" smtClean="0">
                <a:solidFill>
                  <a:srgbClr val="7030A0"/>
                </a:solidFill>
              </a:rPr>
            </a:br>
            <a:r>
              <a:rPr lang="ar-TN" sz="4000" b="1" dirty="0" smtClean="0">
                <a:solidFill>
                  <a:srgbClr val="7030A0"/>
                </a:solidFill>
              </a:rPr>
              <a:t>بحي سيدي سالم </a:t>
            </a:r>
            <a:r>
              <a:rPr lang="fr-FR" sz="4000" b="1" dirty="0" smtClean="0">
                <a:solidFill>
                  <a:srgbClr val="7030A0"/>
                </a:solidFill>
              </a:rPr>
              <a:t/>
            </a:r>
            <a:br>
              <a:rPr lang="fr-FR" sz="4000" b="1" dirty="0" smtClean="0">
                <a:solidFill>
                  <a:srgbClr val="7030A0"/>
                </a:solidFill>
              </a:rPr>
            </a:b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5" y="1776826"/>
          <a:ext cx="8001054" cy="443825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1201"/>
                <a:gridCol w="324178"/>
                <a:gridCol w="409593"/>
                <a:gridCol w="339163"/>
                <a:gridCol w="332670"/>
                <a:gridCol w="329672"/>
                <a:gridCol w="310692"/>
                <a:gridCol w="340162"/>
                <a:gridCol w="327674"/>
                <a:gridCol w="172328"/>
                <a:gridCol w="270231"/>
                <a:gridCol w="212790"/>
                <a:gridCol w="270231"/>
                <a:gridCol w="340162"/>
                <a:gridCol w="355646"/>
                <a:gridCol w="419583"/>
                <a:gridCol w="405098"/>
                <a:gridCol w="342659"/>
                <a:gridCol w="330172"/>
                <a:gridCol w="371132"/>
                <a:gridCol w="310692"/>
                <a:gridCol w="307196"/>
                <a:gridCol w="310692"/>
                <a:gridCol w="567437"/>
              </a:tblGrid>
              <a:tr h="179898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507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24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0197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 الرئيسبة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سيدي سالم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9966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يربط شارع البيئة بحي سيدي سالم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98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800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ليبيا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العربي زروق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عمر المختار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إمتداد لنهج الحرية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47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18760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47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5221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18112.5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36825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18112.5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>
                          <a:latin typeface="Calibri"/>
                          <a:ea typeface="Calibri"/>
                          <a:cs typeface="Arial"/>
                        </a:rPr>
                        <a:t>10460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81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13876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12981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7887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36872.5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>
                          <a:latin typeface="Calibri"/>
                          <a:ea typeface="Calibri"/>
                          <a:cs typeface="Arial"/>
                        </a:rPr>
                        <a:t>53625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2350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36247.5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16410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>
                          <a:latin typeface="Calibri"/>
                          <a:ea typeface="Calibri"/>
                          <a:cs typeface="Arial"/>
                        </a:rPr>
                        <a:t>17350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TN" sz="3600" b="1" dirty="0" smtClean="0">
                <a:solidFill>
                  <a:srgbClr val="7030A0"/>
                </a:solidFill>
              </a:rPr>
              <a:t>بطاقة تشخيص للشبكات العمومية بحي سيدي سالم</a:t>
            </a:r>
            <a:endParaRPr lang="fr-FR" sz="36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42909" y="1571613"/>
          <a:ext cx="8072496" cy="478634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2806"/>
                <a:gridCol w="333734"/>
                <a:gridCol w="353689"/>
                <a:gridCol w="353689"/>
                <a:gridCol w="457950"/>
                <a:gridCol w="390605"/>
                <a:gridCol w="353190"/>
                <a:gridCol w="284348"/>
                <a:gridCol w="424527"/>
                <a:gridCol w="424029"/>
                <a:gridCol w="424527"/>
                <a:gridCol w="424029"/>
                <a:gridCol w="568697"/>
                <a:gridCol w="353689"/>
                <a:gridCol w="424527"/>
                <a:gridCol w="284348"/>
                <a:gridCol w="494865"/>
                <a:gridCol w="424029"/>
                <a:gridCol w="995218"/>
              </a:tblGrid>
              <a:tr h="358176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التطهير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562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نسبة الربط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5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444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سيدي سالم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7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يربط شارع البيئة بحي سيدي سالم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ليبيا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العربي زروق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عمر المختار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امتداد لنهج الحرية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3202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>
                          <a:latin typeface="Calibri"/>
                          <a:ea typeface="Calibri"/>
                          <a:cs typeface="Arial"/>
                        </a:rPr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/>
                        <a:t>% </a:t>
                      </a:r>
                      <a:r>
                        <a:rPr lang="fr-FR" sz="800" dirty="0" smtClean="0"/>
                        <a:t>47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401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/>
                        <a:t>% </a:t>
                      </a:r>
                      <a:r>
                        <a:rPr lang="fr-FR" sz="800" dirty="0" smtClean="0"/>
                        <a:t>23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3940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/>
                        <a:t>7702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%51</a:t>
                      </a:r>
                      <a:r>
                        <a:rPr lang="ar-TN" sz="800" dirty="0" smtClean="0"/>
                        <a:t>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154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9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0" y="2071678"/>
          <a:ext cx="4640763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بحي سيدي سالم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graphicFrame>
        <p:nvGraphicFramePr>
          <p:cNvPr id="8" name="Graphique 7"/>
          <p:cNvGraphicFramePr/>
          <p:nvPr/>
        </p:nvGraphicFramePr>
        <p:xfrm>
          <a:off x="4643438" y="1785926"/>
          <a:ext cx="385765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سيدي سالم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Graphique 5"/>
          <p:cNvGraphicFramePr/>
          <p:nvPr/>
        </p:nvGraphicFramePr>
        <p:xfrm>
          <a:off x="5143504" y="1714488"/>
          <a:ext cx="3786214" cy="3778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/>
          <p:nvPr/>
        </p:nvGraphicFramePr>
        <p:xfrm>
          <a:off x="428596" y="1571612"/>
          <a:ext cx="421484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2800" b="1" dirty="0" smtClean="0">
                <a:solidFill>
                  <a:srgbClr val="0000CC"/>
                </a:solidFill>
              </a:rPr>
              <a:t>بمنطقة حي الشرقي</a:t>
            </a:r>
            <a:endParaRPr 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" y="1571612"/>
            <a:ext cx="8372475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470" y="1928802"/>
            <a:ext cx="2095530" cy="134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46" name="AutoShape 2"/>
          <p:cNvCxnSpPr>
            <a:cxnSpLocks noChangeShapeType="1"/>
          </p:cNvCxnSpPr>
          <p:nvPr/>
        </p:nvCxnSpPr>
        <p:spPr bwMode="auto">
          <a:xfrm rot="5400000">
            <a:off x="6107917" y="2464587"/>
            <a:ext cx="1000135" cy="92869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8" name="Imag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5614341"/>
            <a:ext cx="2071670" cy="124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47" name="AutoShape 3"/>
          <p:cNvCxnSpPr>
            <a:cxnSpLocks noChangeShapeType="1"/>
            <a:stCxn id="8" idx="0"/>
          </p:cNvCxnSpPr>
          <p:nvPr/>
        </p:nvCxnSpPr>
        <p:spPr bwMode="auto">
          <a:xfrm rot="16200000" flipV="1">
            <a:off x="3782934" y="3503687"/>
            <a:ext cx="1899589" cy="23217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</a:t>
            </a:r>
            <a:br>
              <a:rPr lang="ar-TN" sz="4000" b="1" dirty="0" smtClean="0">
                <a:solidFill>
                  <a:srgbClr val="7030A0"/>
                </a:solidFill>
              </a:rPr>
            </a:br>
            <a:r>
              <a:rPr lang="ar-TN" sz="4000" b="1" dirty="0" smtClean="0">
                <a:solidFill>
                  <a:srgbClr val="7030A0"/>
                </a:solidFill>
              </a:rPr>
              <a:t>بالحي الشرقي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4" y="1673731"/>
          <a:ext cx="8215372" cy="489853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60233"/>
                <a:gridCol w="274366"/>
                <a:gridCol w="89047"/>
                <a:gridCol w="402912"/>
                <a:gridCol w="344483"/>
                <a:gridCol w="336352"/>
                <a:gridCol w="334321"/>
                <a:gridCol w="238292"/>
                <a:gridCol w="360233"/>
                <a:gridCol w="360233"/>
                <a:gridCol w="151918"/>
                <a:gridCol w="352103"/>
                <a:gridCol w="144296"/>
                <a:gridCol w="359725"/>
                <a:gridCol w="387162"/>
                <a:gridCol w="361248"/>
                <a:gridCol w="426284"/>
                <a:gridCol w="412058"/>
                <a:gridCol w="348038"/>
                <a:gridCol w="298247"/>
                <a:gridCol w="289609"/>
                <a:gridCol w="431873"/>
                <a:gridCol w="360233"/>
                <a:gridCol w="360233"/>
                <a:gridCol w="431873"/>
              </a:tblGrid>
              <a:tr h="198765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9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béton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89917">
                <a:tc gridSpan="2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 الرئيسبة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الطيب المهيري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شارع سيدي عبد الله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الشيخ مقديش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الأغالبة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50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4380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4660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الدويرة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255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يربط نهج الدويرة بنهج سيدي علي البنوري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الجزائر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تازركة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752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سيدي علي البنوري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72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11677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26766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7120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6730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34481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مجموع الطرقات الرئيسية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72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4287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12453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7480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13407.5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29410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68262.5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17155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814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10119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10207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19184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21164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13407.5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45436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10055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34030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102743.5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24265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بالحي الشرقي </a:t>
            </a: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54" y="1285860"/>
          <a:ext cx="8501125" cy="528641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9062"/>
                <a:gridCol w="351651"/>
                <a:gridCol w="372676"/>
                <a:gridCol w="446791"/>
                <a:gridCol w="447318"/>
                <a:gridCol w="372676"/>
                <a:gridCol w="372152"/>
                <a:gridCol w="299613"/>
                <a:gridCol w="447318"/>
                <a:gridCol w="372676"/>
                <a:gridCol w="446791"/>
                <a:gridCol w="521431"/>
                <a:gridCol w="521958"/>
                <a:gridCol w="372152"/>
                <a:gridCol w="447318"/>
                <a:gridCol w="372676"/>
                <a:gridCol w="521431"/>
                <a:gridCol w="446791"/>
                <a:gridCol w="1048644"/>
              </a:tblGrid>
              <a:tr h="267532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096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الطيب المهيري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سيدي عبد الله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672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الشيخ مقديش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الأغالبة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الدويرة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6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يربط سيدي علي النوري بنهج الدويرة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الجزائر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تازركة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سيدي علي النوري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922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922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10000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3746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9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Autofit/>
          </a:bodyPr>
          <a:lstStyle/>
          <a:p>
            <a:r>
              <a:rPr lang="ar-TN" sz="4800" b="1" dirty="0" smtClean="0">
                <a:solidFill>
                  <a:srgbClr val="FF0000"/>
                </a:solidFill>
              </a:rPr>
              <a:t>معطيات عامة عن البلدية</a:t>
            </a:r>
            <a:r>
              <a:rPr lang="fr-FR" sz="4800" b="1" dirty="0" smtClean="0">
                <a:solidFill>
                  <a:srgbClr val="FF0000"/>
                </a:solidFill>
              </a:rPr>
              <a:t/>
            </a:r>
            <a:br>
              <a:rPr lang="fr-FR" sz="4800" b="1" dirty="0" smtClean="0">
                <a:solidFill>
                  <a:srgbClr val="FF0000"/>
                </a:solidFill>
              </a:rPr>
            </a:br>
            <a:endParaRPr lang="fr-FR" sz="48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52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ar-TN" b="1" dirty="0" smtClean="0">
                <a:latin typeface="+mj-lt"/>
              </a:rPr>
              <a:t> </a:t>
            </a:r>
            <a:endParaRPr lang="fr-FR" dirty="0" smtClean="0">
              <a:latin typeface="+mj-lt"/>
            </a:endParaRPr>
          </a:p>
          <a:p>
            <a:pPr algn="r">
              <a:buNone/>
            </a:pPr>
            <a:r>
              <a:rPr lang="ar-TN" b="1" dirty="0" smtClean="0">
                <a:latin typeface="+mj-lt"/>
              </a:rPr>
              <a:t>البــــــــــــلديـــــة:   </a:t>
            </a:r>
            <a:r>
              <a:rPr lang="ar-TN" dirty="0" smtClean="0">
                <a:latin typeface="+mj-lt"/>
              </a:rPr>
              <a:t>الشابة</a:t>
            </a:r>
            <a:br>
              <a:rPr lang="ar-TN" dirty="0" smtClean="0">
                <a:latin typeface="+mj-lt"/>
              </a:rPr>
            </a:br>
            <a:r>
              <a:rPr lang="ar-TN" b="1" dirty="0" smtClean="0">
                <a:latin typeface="+mj-lt"/>
              </a:rPr>
              <a:t>تاريخ الإحــــداث:    </a:t>
            </a:r>
            <a:r>
              <a:rPr lang="ar-TN" dirty="0" smtClean="0">
                <a:latin typeface="+mj-lt"/>
              </a:rPr>
              <a:t>09 </a:t>
            </a:r>
            <a:r>
              <a:rPr lang="ar-TN" dirty="0" err="1" smtClean="0">
                <a:latin typeface="+mj-lt"/>
              </a:rPr>
              <a:t>جانفي</a:t>
            </a:r>
            <a:r>
              <a:rPr lang="ar-TN" dirty="0" smtClean="0">
                <a:latin typeface="+mj-lt"/>
              </a:rPr>
              <a:t> 1957 </a:t>
            </a:r>
            <a:endParaRPr lang="fr-FR" dirty="0" smtClean="0">
              <a:latin typeface="+mj-lt"/>
            </a:endParaRPr>
          </a:p>
          <a:p>
            <a:pPr algn="r">
              <a:buNone/>
            </a:pPr>
            <a:r>
              <a:rPr lang="fr-FR" b="1" dirty="0" smtClean="0">
                <a:latin typeface="+mj-lt"/>
              </a:rPr>
              <a:t> </a:t>
            </a:r>
            <a:r>
              <a:rPr lang="ar-AE" dirty="0" err="1" smtClean="0"/>
              <a:t>هك</a:t>
            </a:r>
            <a:r>
              <a:rPr lang="fr-FR" b="1" dirty="0" smtClean="0">
                <a:latin typeface="+mj-lt"/>
              </a:rPr>
              <a:t> </a:t>
            </a:r>
            <a:r>
              <a:rPr lang="ar-TN" b="1" dirty="0" smtClean="0">
                <a:latin typeface="+mj-lt"/>
              </a:rPr>
              <a:t>المساحة الجملية:    </a:t>
            </a:r>
            <a:r>
              <a:rPr lang="ar-TN" dirty="0" smtClean="0">
                <a:latin typeface="+mj-lt"/>
              </a:rPr>
              <a:t>1800</a:t>
            </a:r>
            <a:endParaRPr lang="fr-FR" dirty="0" smtClean="0">
              <a:latin typeface="+mj-lt"/>
            </a:endParaRPr>
          </a:p>
          <a:p>
            <a:pPr algn="r">
              <a:buNone/>
            </a:pPr>
            <a:r>
              <a:rPr lang="ar-TN" b="1" dirty="0" smtClean="0">
                <a:latin typeface="+mj-lt"/>
              </a:rPr>
              <a:t> عدد السكّــــــان:  </a:t>
            </a:r>
            <a:r>
              <a:rPr lang="ar-TN" dirty="0" smtClean="0">
                <a:latin typeface="+mj-lt"/>
              </a:rPr>
              <a:t>22777 ساكن</a:t>
            </a:r>
            <a:endParaRPr lang="fr-FR" dirty="0" smtClean="0">
              <a:latin typeface="+mj-lt"/>
            </a:endParaRPr>
          </a:p>
          <a:p>
            <a:pPr algn="r">
              <a:buNone/>
            </a:pPr>
            <a:r>
              <a:rPr lang="ar-TN" b="1" dirty="0" smtClean="0">
                <a:latin typeface="+mj-lt"/>
              </a:rPr>
              <a:t>عدد المســاكــــن:  </a:t>
            </a:r>
            <a:r>
              <a:rPr lang="ar-TN" dirty="0" smtClean="0">
                <a:latin typeface="+mj-lt"/>
              </a:rPr>
              <a:t>9643 مسكن</a:t>
            </a:r>
            <a:endParaRPr lang="fr-FR" dirty="0" smtClean="0">
              <a:latin typeface="+mj-lt"/>
            </a:endParaRPr>
          </a:p>
          <a:p>
            <a:pPr algn="r">
              <a:buNone/>
            </a:pPr>
            <a:r>
              <a:rPr lang="ar-TN" sz="2800" b="1" dirty="0" smtClean="0">
                <a:latin typeface="+mj-lt"/>
              </a:rPr>
              <a:t>تاريخ المصادقة على </a:t>
            </a:r>
            <a:r>
              <a:rPr lang="ar-AE" sz="2800" b="1" dirty="0" smtClean="0">
                <a:latin typeface="+mj-lt"/>
              </a:rPr>
              <a:t>مثال التهيئة</a:t>
            </a:r>
            <a:r>
              <a:rPr lang="ar-TN" sz="2800" b="1" dirty="0" smtClean="0">
                <a:latin typeface="+mj-lt"/>
              </a:rPr>
              <a:t> العمرانيّة</a:t>
            </a:r>
            <a:r>
              <a:rPr lang="ar-TN" b="1" dirty="0" smtClean="0">
                <a:latin typeface="+mj-lt"/>
              </a:rPr>
              <a:t>: </a:t>
            </a:r>
            <a:r>
              <a:rPr lang="ar-TN" dirty="0" smtClean="0">
                <a:latin typeface="+mj-lt"/>
              </a:rPr>
              <a:t>14 </a:t>
            </a:r>
            <a:r>
              <a:rPr lang="ar-TN" dirty="0" err="1" smtClean="0">
                <a:latin typeface="+mj-lt"/>
              </a:rPr>
              <a:t>جويلية</a:t>
            </a:r>
            <a:r>
              <a:rPr lang="ar-TN" dirty="0" smtClean="0">
                <a:latin typeface="+mj-lt"/>
              </a:rPr>
              <a:t> 2009</a:t>
            </a:r>
            <a:endParaRPr lang="fr-FR" dirty="0" smtClean="0">
              <a:latin typeface="+mj-lt"/>
            </a:endParaRPr>
          </a:p>
          <a:p>
            <a:pPr algn="r"/>
            <a:endParaRPr lang="fr-FR" dirty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714876" y="1600200"/>
          <a:ext cx="4214842" cy="3186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428596" y="1571612"/>
          <a:ext cx="4212167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بالحي الشرقي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86314" y="1857364"/>
          <a:ext cx="4143372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14282" y="1643050"/>
          <a:ext cx="4357718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بالحي الشرقي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AE" sz="2800" b="1" dirty="0" smtClean="0">
                <a:solidFill>
                  <a:srgbClr val="0000CC"/>
                </a:solidFill>
              </a:rPr>
              <a:t>منطقة الوهاب</a:t>
            </a:r>
            <a:endParaRPr lang="fr-FR" sz="2800" b="1" dirty="0" smtClean="0">
              <a:solidFill>
                <a:srgbClr val="0000CC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5"/>
            <a:ext cx="8429683" cy="47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857628"/>
            <a:ext cx="240506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28604"/>
            <a:ext cx="264320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22" name="AutoShape 2"/>
          <p:cNvCxnSpPr>
            <a:cxnSpLocks noChangeShapeType="1"/>
          </p:cNvCxnSpPr>
          <p:nvPr/>
        </p:nvCxnSpPr>
        <p:spPr bwMode="auto">
          <a:xfrm rot="10800000" flipV="1">
            <a:off x="5286380" y="2071676"/>
            <a:ext cx="1785950" cy="7858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123" name="AutoShape 3"/>
          <p:cNvCxnSpPr>
            <a:cxnSpLocks noChangeShapeType="1"/>
          </p:cNvCxnSpPr>
          <p:nvPr/>
        </p:nvCxnSpPr>
        <p:spPr bwMode="auto">
          <a:xfrm rot="5400000" flipH="1" flipV="1">
            <a:off x="2447915" y="3409945"/>
            <a:ext cx="1390650" cy="10001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32</a:t>
            </a:fld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857224" y="5572140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حالة الطريق سنة 2017</a:t>
            </a:r>
            <a:endParaRPr lang="en-US" sz="800" dirty="0"/>
          </a:p>
        </p:txBody>
      </p:sp>
      <p:sp>
        <p:nvSpPr>
          <p:cNvPr id="10" name="ZoneTexte 9"/>
          <p:cNvSpPr txBox="1"/>
          <p:nvPr/>
        </p:nvSpPr>
        <p:spPr>
          <a:xfrm>
            <a:off x="6786578" y="2071678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حالة الطريق سنة 2017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</a:t>
            </a:r>
            <a:br>
              <a:rPr lang="ar-TN" b="1" dirty="0" smtClean="0">
                <a:solidFill>
                  <a:srgbClr val="7030A0"/>
                </a:solidFill>
              </a:rPr>
            </a:br>
            <a:r>
              <a:rPr lang="ar-TN" b="1" dirty="0" smtClean="0">
                <a:solidFill>
                  <a:srgbClr val="7030A0"/>
                </a:solidFill>
              </a:rPr>
              <a:t>بمنطقة الوهاب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85721" y="1428735"/>
          <a:ext cx="8572558" cy="514353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2715"/>
                <a:gridCol w="345727"/>
                <a:gridCol w="438851"/>
                <a:gridCol w="362854"/>
                <a:gridCol w="354291"/>
                <a:gridCol w="352150"/>
                <a:gridCol w="330743"/>
                <a:gridCol w="363388"/>
                <a:gridCol w="349473"/>
                <a:gridCol w="184103"/>
                <a:gridCol w="389078"/>
                <a:gridCol w="168582"/>
                <a:gridCol w="362319"/>
                <a:gridCol w="331815"/>
                <a:gridCol w="380515"/>
                <a:gridCol w="449018"/>
                <a:gridCol w="434034"/>
                <a:gridCol w="366600"/>
                <a:gridCol w="352150"/>
                <a:gridCol w="396035"/>
                <a:gridCol w="324321"/>
                <a:gridCol w="379445"/>
                <a:gridCol w="379445"/>
                <a:gridCol w="454906"/>
              </a:tblGrid>
              <a:tr h="203625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156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81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6384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 الرئيسبة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395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2.6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4000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5520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5520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4000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محمد علي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المغرب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725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1.75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2365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الحرية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2.10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3600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الطاهر صفر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3510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3510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منصور امبية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2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رمادة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سيدي سالم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المرسى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09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2587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2263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10352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12658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14090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19165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9425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17280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6145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09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1882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3384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15770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53930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12440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13440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9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4437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7021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13736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15488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14090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34935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56750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11780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21865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18780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19585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بطاقة تشخيص للشبكات العمومية بمنطقة الوهاب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8" y="1285856"/>
          <a:ext cx="8358240" cy="521497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3525"/>
                <a:gridCol w="345548"/>
                <a:gridCol w="366209"/>
                <a:gridCol w="439038"/>
                <a:gridCol w="401331"/>
                <a:gridCol w="404431"/>
                <a:gridCol w="365692"/>
                <a:gridCol w="294413"/>
                <a:gridCol w="439553"/>
                <a:gridCol w="439038"/>
                <a:gridCol w="439553"/>
                <a:gridCol w="439038"/>
                <a:gridCol w="588828"/>
                <a:gridCol w="366209"/>
                <a:gridCol w="439553"/>
                <a:gridCol w="294413"/>
                <a:gridCol w="512383"/>
                <a:gridCol w="439038"/>
                <a:gridCol w="1030447"/>
              </a:tblGrid>
              <a:tr h="319020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تصريف مياه الأمطار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205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2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محمد علي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</a:t>
                      </a:r>
                      <a:r>
                        <a:rPr lang="fr-FR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المغرب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الحرية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الطاهر صفر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منصور امبية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رمادة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سيدي سالم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Dallat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المرسى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6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955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955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5215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68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830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6562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5</a:t>
                      </a: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6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1175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1175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12453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11777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7</a:t>
                      </a: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900" dirty="0"/>
                        <a:t>المجموع العـام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14876" y="1785926"/>
          <a:ext cx="4214842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0" y="2143116"/>
          <a:ext cx="4640763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 الطرقات بحي الوهاب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429124" y="1928802"/>
          <a:ext cx="471487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0" y="2143116"/>
          <a:ext cx="4457672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357158" y="5714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الوهاب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2800" b="1" dirty="0" smtClean="0">
                <a:solidFill>
                  <a:srgbClr val="0000CC"/>
                </a:solidFill>
              </a:rPr>
              <a:t>منطقة </a:t>
            </a:r>
            <a:r>
              <a:rPr lang="ar-TN" sz="2800" b="1" dirty="0" err="1" smtClean="0">
                <a:solidFill>
                  <a:srgbClr val="0000CC"/>
                </a:solidFill>
              </a:rPr>
              <a:t>عويدان</a:t>
            </a:r>
            <a:r>
              <a:rPr lang="ar-TN" sz="2800" b="1" dirty="0" smtClean="0">
                <a:solidFill>
                  <a:srgbClr val="0000CC"/>
                </a:solidFill>
              </a:rPr>
              <a:t/>
            </a:r>
            <a:br>
              <a:rPr lang="ar-TN" sz="2800" b="1" dirty="0" smtClean="0">
                <a:solidFill>
                  <a:srgbClr val="0000CC"/>
                </a:solidFill>
              </a:rPr>
            </a:br>
            <a:endParaRPr 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860" y="928669"/>
            <a:ext cx="8678279" cy="551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285861"/>
            <a:ext cx="214314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4143380"/>
            <a:ext cx="1714480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8" name="AutoShape 2"/>
          <p:cNvCxnSpPr>
            <a:cxnSpLocks noChangeShapeType="1"/>
          </p:cNvCxnSpPr>
          <p:nvPr/>
        </p:nvCxnSpPr>
        <p:spPr bwMode="auto">
          <a:xfrm flipH="1" flipV="1">
            <a:off x="4071934" y="4357694"/>
            <a:ext cx="3343275" cy="19050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</p:spPr>
      </p:cxnSp>
      <p:cxnSp>
        <p:nvCxnSpPr>
          <p:cNvPr id="4099" name="AutoShape 3"/>
          <p:cNvCxnSpPr>
            <a:cxnSpLocks noChangeShapeType="1"/>
          </p:cNvCxnSpPr>
          <p:nvPr/>
        </p:nvCxnSpPr>
        <p:spPr bwMode="auto">
          <a:xfrm rot="5400000">
            <a:off x="223813" y="3195629"/>
            <a:ext cx="1471611" cy="22384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عويدان</a:t>
            </a:r>
            <a:r>
              <a:rPr lang="ar-TN" b="1" dirty="0" smtClean="0">
                <a:solidFill>
                  <a:srgbClr val="7030A0"/>
                </a:solidFill>
              </a:rPr>
              <a:t>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5" y="785792"/>
          <a:ext cx="8715432" cy="564360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095"/>
                <a:gridCol w="353121"/>
                <a:gridCol w="446163"/>
                <a:gridCol w="369446"/>
                <a:gridCol w="362373"/>
                <a:gridCol w="359108"/>
                <a:gridCol w="338432"/>
                <a:gridCol w="370533"/>
                <a:gridCol w="356931"/>
                <a:gridCol w="187715"/>
                <a:gridCol w="294359"/>
                <a:gridCol w="231788"/>
                <a:gridCol w="294359"/>
                <a:gridCol w="370533"/>
                <a:gridCol w="387401"/>
                <a:gridCol w="457046"/>
                <a:gridCol w="441268"/>
                <a:gridCol w="373254"/>
                <a:gridCol w="359652"/>
                <a:gridCol w="404269"/>
                <a:gridCol w="338432"/>
                <a:gridCol w="334622"/>
                <a:gridCol w="338432"/>
                <a:gridCol w="618100"/>
              </a:tblGrid>
              <a:tr h="232082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135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85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51779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 الرئيسبة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26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حنبعل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72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923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ابن الجزار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754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139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2.1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سيدي 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أبو سعيد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72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الجامع الكبير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72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بعرض15 م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36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صفاقس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766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9756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10566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766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8031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19051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22345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8271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16010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177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2659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14361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15683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28807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34095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18837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17410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12740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بمنطقة </a:t>
            </a:r>
            <a:r>
              <a:rPr lang="ar-TN" sz="4000" b="1" dirty="0" err="1" smtClean="0">
                <a:solidFill>
                  <a:srgbClr val="7030A0"/>
                </a:solidFill>
              </a:rPr>
              <a:t>عويدان</a:t>
            </a:r>
            <a:endParaRPr lang="fr-FR" sz="40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61" y="1500178"/>
          <a:ext cx="8429677" cy="485777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6204"/>
                <a:gridCol w="348502"/>
                <a:gridCol w="369339"/>
                <a:gridCol w="442790"/>
                <a:gridCol w="404761"/>
                <a:gridCol w="407888"/>
                <a:gridCol w="368818"/>
                <a:gridCol w="296929"/>
                <a:gridCol w="443310"/>
                <a:gridCol w="442790"/>
                <a:gridCol w="443310"/>
                <a:gridCol w="442790"/>
                <a:gridCol w="593861"/>
                <a:gridCol w="369339"/>
                <a:gridCol w="443310"/>
                <a:gridCol w="296929"/>
                <a:gridCol w="516763"/>
                <a:gridCol w="442790"/>
                <a:gridCol w="1039254"/>
              </a:tblGrid>
              <a:tr h="393442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685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6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حنبعل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ابن الجزار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سيدي بوسعيد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الجامع الكبير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بعرض 15 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طريق عويدان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4905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9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نعم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3940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7965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9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المعدات الإعلامية</a:t>
            </a:r>
            <a:r>
              <a:rPr lang="fr-FR" sz="4000" b="1" dirty="0" smtClean="0">
                <a:solidFill>
                  <a:srgbClr val="7030A0"/>
                </a:solidFill>
              </a:rPr>
              <a:t/>
            </a:r>
            <a:br>
              <a:rPr lang="fr-FR" sz="4000" b="1" dirty="0" smtClean="0">
                <a:solidFill>
                  <a:srgbClr val="7030A0"/>
                </a:solidFill>
              </a:rPr>
            </a:b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2" y="2500304"/>
          <a:ext cx="8715434" cy="414340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89777"/>
                <a:gridCol w="97249"/>
                <a:gridCol w="601826"/>
                <a:gridCol w="97249"/>
                <a:gridCol w="589777"/>
                <a:gridCol w="97249"/>
                <a:gridCol w="602373"/>
                <a:gridCol w="604016"/>
                <a:gridCol w="602921"/>
                <a:gridCol w="602921"/>
                <a:gridCol w="606755"/>
                <a:gridCol w="589777"/>
                <a:gridCol w="97249"/>
                <a:gridCol w="602921"/>
                <a:gridCol w="602373"/>
                <a:gridCol w="732704"/>
                <a:gridCol w="998297"/>
              </a:tblGrid>
              <a:tr h="425349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مؤهلات المستعملين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مجال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الإستعمال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كلفة الصيانة السنوية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الحالة المادية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العدد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تاريخ الإقتناء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نوعية المعدات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9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في حاجة إلى تكوين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غير مؤهل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وجود نقص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معطبة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34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حالة مدنية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2003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موزعات 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88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9622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كافة الأقسام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19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23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 </a:t>
                      </a:r>
                      <a:r>
                        <a:rPr lang="ar-TN" sz="800" dirty="0" smtClean="0"/>
                        <a:t>2003-2006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2018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حواسيب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12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962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كافة الأقسام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2003-2006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آلات طباعة الليزرية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59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962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الجباية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2003-2008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آلات طباعة إبرية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498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498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2014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مساحات ضوئية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71472" y="1000108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r-FR" dirty="0" smtClean="0"/>
          </a:p>
          <a:p>
            <a:pPr algn="r"/>
            <a:r>
              <a:rPr lang="fr-FR" dirty="0" smtClean="0"/>
              <a:t>× </a:t>
            </a:r>
            <a:r>
              <a:rPr lang="ar-TN" dirty="0" smtClean="0"/>
              <a:t>-وجود شبكة إعلامية داخلية            نعم                لا</a:t>
            </a:r>
          </a:p>
          <a:p>
            <a:pPr algn="r"/>
            <a:r>
              <a:rPr lang="ar-TN" dirty="0" smtClean="0"/>
              <a:t>-الحاجة إلى توسعة شبكة               نعم  ×            لا</a:t>
            </a:r>
            <a:r>
              <a:rPr lang="fr-FR" dirty="0" smtClean="0"/>
              <a:t> </a:t>
            </a:r>
          </a:p>
          <a:p>
            <a:pPr algn="r"/>
            <a:r>
              <a:rPr lang="fr-FR" dirty="0" smtClean="0"/>
              <a:t>       </a:t>
            </a:r>
            <a:r>
              <a:rPr lang="ar-TN" dirty="0" smtClean="0"/>
              <a:t>-الحاجة إلى إحداث شبكة               نعم  ×            لا</a:t>
            </a:r>
            <a:endParaRPr lang="fr-FR" dirty="0" smtClean="0"/>
          </a:p>
          <a:p>
            <a:pPr algn="r"/>
            <a:endParaRPr lang="fr-FR" dirty="0" smtClean="0"/>
          </a:p>
          <a:p>
            <a:pPr algn="r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 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عويدان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graphicFrame>
        <p:nvGraphicFramePr>
          <p:cNvPr id="6" name="Graphique 5"/>
          <p:cNvGraphicFramePr/>
          <p:nvPr/>
        </p:nvGraphicFramePr>
        <p:xfrm>
          <a:off x="285720" y="2571744"/>
          <a:ext cx="4143404" cy="288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40</a:t>
            </a:fld>
            <a:endParaRPr lang="fr-BE"/>
          </a:p>
        </p:txBody>
      </p:sp>
      <p:graphicFrame>
        <p:nvGraphicFramePr>
          <p:cNvPr id="10" name="Graphique 9"/>
          <p:cNvGraphicFramePr/>
          <p:nvPr/>
        </p:nvGraphicFramePr>
        <p:xfrm>
          <a:off x="4786314" y="1785926"/>
          <a:ext cx="392905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214810" y="1643050"/>
          <a:ext cx="457200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85720" y="1500174"/>
          <a:ext cx="414340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عويدان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TN" b="1" dirty="0" smtClean="0">
                <a:solidFill>
                  <a:srgbClr val="0000CC"/>
                </a:solidFill>
              </a:rPr>
              <a:t>منطقة </a:t>
            </a:r>
            <a:r>
              <a:rPr lang="ar-TN" b="1" dirty="0" err="1" smtClean="0">
                <a:solidFill>
                  <a:srgbClr val="0000CC"/>
                </a:solidFill>
              </a:rPr>
              <a:t>الفراحتة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825820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357166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4" name="AutoShape 2"/>
          <p:cNvCxnSpPr>
            <a:cxnSpLocks noChangeShapeType="1"/>
          </p:cNvCxnSpPr>
          <p:nvPr/>
        </p:nvCxnSpPr>
        <p:spPr bwMode="auto">
          <a:xfrm rot="5400000">
            <a:off x="4929190" y="2928934"/>
            <a:ext cx="2714644" cy="128588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7" name="Imag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929198"/>
            <a:ext cx="1714500" cy="153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5" name="AutoShape 3"/>
          <p:cNvCxnSpPr>
            <a:cxnSpLocks noChangeShapeType="1"/>
            <a:stCxn id="7" idx="0"/>
          </p:cNvCxnSpPr>
          <p:nvPr/>
        </p:nvCxnSpPr>
        <p:spPr bwMode="auto">
          <a:xfrm rot="5400000" flipH="1" flipV="1">
            <a:off x="1357288" y="3214682"/>
            <a:ext cx="1643074" cy="178595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3" y="1357299"/>
          <a:ext cx="8358248" cy="49292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4648"/>
                <a:gridCol w="337084"/>
                <a:gridCol w="427878"/>
                <a:gridCol w="353784"/>
                <a:gridCol w="345435"/>
                <a:gridCol w="343346"/>
                <a:gridCol w="322474"/>
                <a:gridCol w="354304"/>
                <a:gridCol w="340737"/>
                <a:gridCol w="179501"/>
                <a:gridCol w="322474"/>
                <a:gridCol w="221245"/>
                <a:gridCol w="322474"/>
                <a:gridCol w="354304"/>
                <a:gridCol w="371002"/>
                <a:gridCol w="437794"/>
                <a:gridCol w="423183"/>
                <a:gridCol w="357435"/>
                <a:gridCol w="343346"/>
                <a:gridCol w="386135"/>
                <a:gridCol w="316214"/>
                <a:gridCol w="369959"/>
                <a:gridCol w="369959"/>
                <a:gridCol w="443533"/>
              </a:tblGrid>
              <a:tr h="191617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321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52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5492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الطرقات الرئيسبة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أمام معمل بن سالم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أمام المعصرة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عويدان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4.8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بجانب المدرسة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بجانب </a:t>
                      </a:r>
                      <a:r>
                        <a:rPr lang="fr-FR" sz="500"/>
                        <a:t>tolier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 سعد زغلول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ابن الجزار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114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جمال عبد الناصر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114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نهج العربي زروق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32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20303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32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32795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5549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20303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900" b="1" dirty="0" smtClean="0">
                <a:solidFill>
                  <a:srgbClr val="7030A0"/>
                </a:solidFill>
              </a:rPr>
              <a:t>بطاقة تشخيص لشبكة الطرقات </a:t>
            </a:r>
            <a:br>
              <a:rPr lang="ar-TN" sz="4900" b="1" dirty="0" smtClean="0">
                <a:solidFill>
                  <a:srgbClr val="7030A0"/>
                </a:solidFill>
              </a:rPr>
            </a:br>
            <a:r>
              <a:rPr lang="ar-TN" sz="4900" b="1" dirty="0" smtClean="0">
                <a:solidFill>
                  <a:srgbClr val="7030A0"/>
                </a:solidFill>
              </a:rPr>
              <a:t>بمنطقة </a:t>
            </a:r>
            <a:r>
              <a:rPr lang="ar-TN" sz="4900" b="1" dirty="0" err="1" smtClean="0">
                <a:solidFill>
                  <a:srgbClr val="7030A0"/>
                </a:solidFill>
              </a:rPr>
              <a:t>الفراحتة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5" y="1500172"/>
          <a:ext cx="8286805" cy="500066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0845"/>
                <a:gridCol w="342595"/>
                <a:gridCol w="363079"/>
                <a:gridCol w="363079"/>
                <a:gridCol w="470108"/>
                <a:gridCol w="400975"/>
                <a:gridCol w="362567"/>
                <a:gridCol w="291896"/>
                <a:gridCol w="435797"/>
                <a:gridCol w="435285"/>
                <a:gridCol w="363079"/>
                <a:gridCol w="508004"/>
                <a:gridCol w="583795"/>
                <a:gridCol w="363079"/>
                <a:gridCol w="435797"/>
                <a:gridCol w="291896"/>
                <a:gridCol w="508004"/>
                <a:gridCol w="435285"/>
                <a:gridCol w="1021640"/>
              </a:tblGrid>
              <a:tr h="332340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00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00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80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أمام معمل بن سالم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أمام المعصرة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بجانب المدرسة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طريق عويدان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  طريق بجانب</a:t>
                      </a:r>
                      <a:r>
                        <a:rPr lang="fr-FR" sz="600"/>
                        <a:t>Tolier  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سعد زغلول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ابن الجزار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جمال عبد الناصر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العربي زروق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24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3690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  </a:t>
            </a:r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بمنطقة </a:t>
            </a:r>
            <a:r>
              <a:rPr lang="ar-TN" sz="4000" b="1" dirty="0" err="1" smtClean="0">
                <a:solidFill>
                  <a:srgbClr val="7030A0"/>
                </a:solidFill>
              </a:rPr>
              <a:t>الفراحتة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86314" y="1643050"/>
          <a:ext cx="3752850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357159" y="1857364"/>
          <a:ext cx="4214841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الفراحتة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500034" y="2285992"/>
          <a:ext cx="3886200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4857752" y="2571744"/>
          <a:ext cx="3929058" cy="224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571472" y="9286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الفراحتة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8"/>
          </a:xfrm>
        </p:spPr>
        <p:txBody>
          <a:bodyPr>
            <a:noAutofit/>
          </a:bodyPr>
          <a:lstStyle/>
          <a:p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r>
              <a:rPr lang="ar-AE" b="1" dirty="0" smtClean="0">
                <a:solidFill>
                  <a:srgbClr val="0000CC"/>
                </a:solidFill>
              </a:rPr>
              <a:t> حي حشاد </a:t>
            </a:r>
            <a:r>
              <a:rPr lang="ar-AE" b="1" dirty="0" err="1" smtClean="0">
                <a:solidFill>
                  <a:srgbClr val="0000CC"/>
                </a:solidFill>
              </a:rPr>
              <a:t>و</a:t>
            </a:r>
            <a:r>
              <a:rPr lang="ar-AE" b="1" dirty="0" smtClean="0">
                <a:solidFill>
                  <a:srgbClr val="0000CC"/>
                </a:solidFill>
              </a:rPr>
              <a:t> </a:t>
            </a:r>
            <a:r>
              <a:rPr lang="ar-AE" b="1" dirty="0" err="1" smtClean="0">
                <a:solidFill>
                  <a:srgbClr val="0000CC"/>
                </a:solidFill>
              </a:rPr>
              <a:t>الهنشير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ar-AE" b="1" dirty="0" smtClean="0">
                <a:solidFill>
                  <a:srgbClr val="0000CC"/>
                </a:solidFill>
              </a:rPr>
              <a:t> </a:t>
            </a:r>
            <a:r>
              <a:rPr lang="ar-AE" dirty="0" smtClean="0"/>
              <a:t> 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/>
          <a:srcRect t="-1152"/>
          <a:stretch>
            <a:fillRect/>
          </a:stretch>
        </p:blipFill>
        <p:spPr bwMode="auto">
          <a:xfrm>
            <a:off x="800100" y="1000108"/>
            <a:ext cx="83439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714356"/>
            <a:ext cx="221457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50" name="AutoShape 2"/>
          <p:cNvCxnSpPr>
            <a:cxnSpLocks noChangeShapeType="1"/>
          </p:cNvCxnSpPr>
          <p:nvPr/>
        </p:nvCxnSpPr>
        <p:spPr bwMode="auto">
          <a:xfrm rot="10800000" flipV="1">
            <a:off x="3143240" y="2214554"/>
            <a:ext cx="3214712" cy="5000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7" name="Imag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00570"/>
            <a:ext cx="2286016" cy="206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51" name="AutoShape 3"/>
          <p:cNvCxnSpPr>
            <a:cxnSpLocks noChangeShapeType="1"/>
          </p:cNvCxnSpPr>
          <p:nvPr/>
        </p:nvCxnSpPr>
        <p:spPr bwMode="auto">
          <a:xfrm flipV="1">
            <a:off x="2571736" y="3714752"/>
            <a:ext cx="2500330" cy="93503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2" y="1000110"/>
          <a:ext cx="8143932" cy="557216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6522"/>
                <a:gridCol w="328380"/>
                <a:gridCol w="416829"/>
                <a:gridCol w="344647"/>
                <a:gridCol w="336513"/>
                <a:gridCol w="334479"/>
                <a:gridCol w="314147"/>
                <a:gridCol w="345155"/>
                <a:gridCol w="331939"/>
                <a:gridCol w="174865"/>
                <a:gridCol w="314147"/>
                <a:gridCol w="215531"/>
                <a:gridCol w="314147"/>
                <a:gridCol w="345155"/>
                <a:gridCol w="361422"/>
                <a:gridCol w="426488"/>
                <a:gridCol w="412255"/>
                <a:gridCol w="348206"/>
                <a:gridCol w="334479"/>
                <a:gridCol w="376163"/>
                <a:gridCol w="308047"/>
                <a:gridCol w="360406"/>
                <a:gridCol w="289747"/>
                <a:gridCol w="504263"/>
              </a:tblGrid>
              <a:tr h="243893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959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7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74859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 الرئيسبة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305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طريق الهنشير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35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نابل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طريق حي حشاد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طريق رقم 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طريق رقم 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طريق رقم 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122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7927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9740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122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1260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26376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2693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713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2421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934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36116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6941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بحي حشاد </a:t>
            </a:r>
            <a:r>
              <a:rPr lang="ar-TN" sz="4000" b="1" dirty="0" err="1" smtClean="0">
                <a:solidFill>
                  <a:srgbClr val="7030A0"/>
                </a:solidFill>
              </a:rPr>
              <a:t>و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TN" sz="4000" b="1" dirty="0" err="1" smtClean="0">
                <a:solidFill>
                  <a:srgbClr val="7030A0"/>
                </a:solidFill>
              </a:rPr>
              <a:t>الهنشير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3" y="1500175"/>
          <a:ext cx="8143931" cy="500065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5486"/>
                <a:gridCol w="336688"/>
                <a:gridCol w="356819"/>
                <a:gridCol w="427781"/>
                <a:gridCol w="391041"/>
                <a:gridCol w="394062"/>
                <a:gridCol w="356315"/>
                <a:gridCol w="286864"/>
                <a:gridCol w="428284"/>
                <a:gridCol w="427781"/>
                <a:gridCol w="356819"/>
                <a:gridCol w="499244"/>
                <a:gridCol w="573729"/>
                <a:gridCol w="356819"/>
                <a:gridCol w="428284"/>
                <a:gridCol w="286864"/>
                <a:gridCol w="499244"/>
                <a:gridCol w="427781"/>
                <a:gridCol w="1004026"/>
              </a:tblGrid>
              <a:tr h="356363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تصريف مياه الأمطار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453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4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طريق الهنشير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نابل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طريق حي حشاد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طريق رقم 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600"/>
                        <a:t>طريق رقم 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600"/>
                        <a:t>طريق رقم 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5590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0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0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% </a:t>
                      </a:r>
                      <a:r>
                        <a:rPr lang="ar-TN" sz="700"/>
                        <a:t>6</a:t>
                      </a:r>
                      <a:r>
                        <a:rPr lang="fr-FR" sz="7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4280 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720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8430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9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TN" sz="3600" b="1" dirty="0" smtClean="0">
                <a:solidFill>
                  <a:srgbClr val="7030A0"/>
                </a:solidFill>
              </a:rPr>
              <a:t>بطاقة تشخيص للشبكات العمومية بحي حشاد </a:t>
            </a:r>
            <a:r>
              <a:rPr lang="ar-TN" sz="3600" b="1" dirty="0" err="1" smtClean="0">
                <a:solidFill>
                  <a:srgbClr val="7030A0"/>
                </a:solidFill>
              </a:rPr>
              <a:t>والهنشير</a:t>
            </a:r>
            <a:endParaRPr lang="fr-FR" sz="36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التطبيقات </a:t>
            </a:r>
            <a:r>
              <a:rPr lang="ar-TN" b="1" dirty="0" err="1" smtClean="0">
                <a:solidFill>
                  <a:srgbClr val="7030A0"/>
                </a:solidFill>
              </a:rPr>
              <a:t>و</a:t>
            </a:r>
            <a:r>
              <a:rPr lang="ar-TN" b="1" dirty="0" smtClean="0">
                <a:solidFill>
                  <a:srgbClr val="7030A0"/>
                </a:solidFill>
              </a:rPr>
              <a:t> البرمجيات الإعلامية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357159" y="2285992"/>
          <a:ext cx="8572557" cy="428627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618221"/>
                <a:gridCol w="640121"/>
                <a:gridCol w="640121"/>
                <a:gridCol w="562632"/>
                <a:gridCol w="471667"/>
                <a:gridCol w="557578"/>
                <a:gridCol w="557017"/>
                <a:gridCol w="478406"/>
                <a:gridCol w="1511582"/>
                <a:gridCol w="715923"/>
                <a:gridCol w="1819289"/>
              </a:tblGrid>
              <a:tr h="64926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/>
                        <a:t>مؤهلات المستعملين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كلفة الصيانة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تلبية الحاجيات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مجال التطبيق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تاريخ التركيز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/>
                        <a:t>التطبيقية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22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في حاجة إلى تكوين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غير مؤهل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تتطلب الدعم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لا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286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الحالة </a:t>
                      </a:r>
                      <a:r>
                        <a:rPr lang="ar-TN" sz="900" dirty="0" err="1"/>
                        <a:t>المدنيىة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منظومة حالة المدنية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861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الجباية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منظومة الجباية المحلية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861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قسم المالية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منظومة أجور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861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قسم المالية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منظومة أدب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002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شؤون الإدارية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20240" algn="r"/>
                        </a:tabLst>
                      </a:pPr>
                      <a:r>
                        <a:rPr lang="fr-FR" sz="900" dirty="0"/>
                        <a:t>Gestion de présence</a:t>
                      </a:r>
                      <a:r>
                        <a:rPr lang="ar-TN" sz="900" dirty="0"/>
                        <a:t>	منظومة </a:t>
                      </a:r>
                      <a:endParaRPr lang="fr-FR" sz="700" dirty="0"/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التصرف في الحضور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357818" y="857232"/>
            <a:ext cx="33762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TN" dirty="0" smtClean="0"/>
              <a:t>عدد التطبيقات المتوفرة :              وطنية </a:t>
            </a:r>
          </a:p>
          <a:p>
            <a:endParaRPr lang="ar-TN" dirty="0" smtClean="0"/>
          </a:p>
          <a:p>
            <a:r>
              <a:rPr lang="ar-TN" dirty="0" smtClean="0"/>
              <a:t>خاصة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072066" y="1357298"/>
            <a:ext cx="2857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ar-TN" dirty="0" smtClean="0"/>
              <a:t>1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072066" y="857232"/>
            <a:ext cx="2857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ar-TN" dirty="0" smtClean="0"/>
              <a:t>4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/>
        </p:nvGraphicFramePr>
        <p:xfrm>
          <a:off x="4429124" y="2000240"/>
          <a:ext cx="435771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285720" y="2928934"/>
          <a:ext cx="4212167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بحي حشاد </a:t>
            </a:r>
            <a:r>
              <a:rPr lang="ar-TN" b="1" dirty="0" err="1" smtClean="0">
                <a:solidFill>
                  <a:srgbClr val="7030A0"/>
                </a:solidFill>
              </a:rPr>
              <a:t>والهنشير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572000" y="2000240"/>
          <a:ext cx="407193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428596" y="1785926"/>
          <a:ext cx="3886200" cy="3086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حشاد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والهنشير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 rtl="1"/>
            <a:r>
              <a:rPr lang="ar-AE" sz="2800" b="1" dirty="0" smtClean="0">
                <a:solidFill>
                  <a:srgbClr val="0000CC"/>
                </a:solidFill>
              </a:rPr>
              <a:t/>
            </a:r>
            <a:br>
              <a:rPr lang="ar-AE" sz="2800" b="1" dirty="0" smtClean="0">
                <a:solidFill>
                  <a:srgbClr val="0000CC"/>
                </a:solidFill>
              </a:rPr>
            </a:br>
            <a:r>
              <a:rPr lang="ar-AE" sz="2800" b="1" dirty="0" smtClean="0">
                <a:solidFill>
                  <a:srgbClr val="0000CC"/>
                </a:solidFill>
              </a:rPr>
              <a:t> منطقة المرسى </a:t>
            </a:r>
            <a:r>
              <a:rPr lang="ar-AE" sz="2800" dirty="0" smtClean="0"/>
              <a:t/>
            </a:r>
            <a:br>
              <a:rPr lang="ar-AE" sz="2800" dirty="0" smtClean="0"/>
            </a:br>
            <a:endParaRPr lang="fr-F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778674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necteur droit avec flèche 7"/>
          <p:cNvCxnSpPr/>
          <p:nvPr/>
        </p:nvCxnSpPr>
        <p:spPr>
          <a:xfrm rot="10800000" flipV="1">
            <a:off x="2143108" y="2357430"/>
            <a:ext cx="3714776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2357422" y="5000636"/>
            <a:ext cx="1857388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52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928662" y="3929066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حالة الطريق سنة 2017</a:t>
            </a:r>
            <a:endParaRPr lang="en-US" sz="800" dirty="0"/>
          </a:p>
        </p:txBody>
      </p:sp>
      <p:sp>
        <p:nvSpPr>
          <p:cNvPr id="9" name="ZoneTexte 8"/>
          <p:cNvSpPr txBox="1"/>
          <p:nvPr/>
        </p:nvSpPr>
        <p:spPr>
          <a:xfrm>
            <a:off x="6357950" y="3000372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الوضعية الحالية للطريق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6" y="1071546"/>
          <a:ext cx="8429683" cy="546509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7278"/>
                <a:gridCol w="339902"/>
                <a:gridCol w="431455"/>
                <a:gridCol w="356739"/>
                <a:gridCol w="348321"/>
                <a:gridCol w="346215"/>
                <a:gridCol w="325170"/>
                <a:gridCol w="357266"/>
                <a:gridCol w="343586"/>
                <a:gridCol w="181000"/>
                <a:gridCol w="325170"/>
                <a:gridCol w="223093"/>
                <a:gridCol w="325170"/>
                <a:gridCol w="357266"/>
                <a:gridCol w="374103"/>
                <a:gridCol w="441452"/>
                <a:gridCol w="426720"/>
                <a:gridCol w="360424"/>
                <a:gridCol w="346215"/>
                <a:gridCol w="389361"/>
                <a:gridCol w="318855"/>
                <a:gridCol w="373052"/>
                <a:gridCol w="299914"/>
                <a:gridCol w="521956"/>
              </a:tblGrid>
              <a:tr h="196443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659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64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82474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 الرئيسبة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4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نهج علي </a:t>
                      </a:r>
                      <a:r>
                        <a:rPr lang="ar-TN" sz="600" dirty="0" err="1"/>
                        <a:t>البلهوان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4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نهج محمد </a:t>
                      </a:r>
                      <a:r>
                        <a:rPr lang="ar-TN" sz="600" dirty="0" err="1"/>
                        <a:t>الأصرم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4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نهج البشير صفر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83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صالح الشريف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1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طريق بجانب مطعم عروس البحر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232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6100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3.5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2400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2400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2400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5400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6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1300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>
                          <a:latin typeface="Calibri"/>
                          <a:ea typeface="Calibri"/>
                          <a:cs typeface="Arial"/>
                        </a:rPr>
                        <a:t>نهج </a:t>
                      </a:r>
                      <a:r>
                        <a:rPr lang="ar-TN" sz="700" dirty="0" err="1" smtClean="0">
                          <a:latin typeface="Calibri"/>
                          <a:ea typeface="Calibri"/>
                          <a:cs typeface="Arial"/>
                        </a:rPr>
                        <a:t>قبودية</a:t>
                      </a:r>
                      <a:endParaRPr lang="ar-TN" sz="7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83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dirty="0" smtClean="0"/>
                        <a:t>En face </a:t>
                      </a:r>
                      <a:r>
                        <a:rPr lang="fr-FR" sz="600" dirty="0" err="1"/>
                        <a:t>sodrico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737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10120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6775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6615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13915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3870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737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32910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مجموع الطرقات الفرعية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0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10447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11100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4680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4140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4680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640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7270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39525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2920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11280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900" b="1" dirty="0" smtClean="0">
                <a:solidFill>
                  <a:srgbClr val="7030A0"/>
                </a:solidFill>
              </a:rPr>
              <a:t/>
            </a:r>
            <a:br>
              <a:rPr lang="ar-TN" sz="4900" b="1" dirty="0" smtClean="0">
                <a:solidFill>
                  <a:srgbClr val="7030A0"/>
                </a:solidFill>
              </a:rPr>
            </a:br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بمنطقة المرسى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5" y="1714492"/>
          <a:ext cx="8215369" cy="464346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166"/>
                <a:gridCol w="339641"/>
                <a:gridCol w="359949"/>
                <a:gridCol w="431533"/>
                <a:gridCol w="394471"/>
                <a:gridCol w="397519"/>
                <a:gridCol w="359441"/>
                <a:gridCol w="289380"/>
                <a:gridCol w="432041"/>
                <a:gridCol w="359949"/>
                <a:gridCol w="431533"/>
                <a:gridCol w="503624"/>
                <a:gridCol w="578762"/>
                <a:gridCol w="359949"/>
                <a:gridCol w="432041"/>
                <a:gridCol w="289380"/>
                <a:gridCol w="503624"/>
                <a:gridCol w="431533"/>
                <a:gridCol w="1012833"/>
              </a:tblGrid>
              <a:tr h="305085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366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3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Dalot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</a:t>
                      </a:r>
                      <a:r>
                        <a:rPr lang="ar-TN" sz="800"/>
                        <a:t>95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نهج علي </a:t>
                      </a:r>
                      <a:r>
                        <a:rPr lang="ar-TN" sz="600" dirty="0" err="1"/>
                        <a:t>البلهوان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0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نهج محمد </a:t>
                      </a:r>
                      <a:r>
                        <a:rPr lang="ar-TN" sz="600" dirty="0" err="1"/>
                        <a:t>الأصرم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نهج البشير صفر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نهج صالح الشريف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0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طريق بجانب مطعم عروس 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</a:t>
                      </a:r>
                      <a:r>
                        <a:rPr lang="fr-FR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طريق أمام </a:t>
                      </a:r>
                      <a:r>
                        <a:rPr lang="ar-TN" sz="600" dirty="0" err="1"/>
                        <a:t>سودريكو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3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</a:t>
                      </a:r>
                      <a:r>
                        <a:rPr lang="ar-TN" sz="800"/>
                        <a:t>9</a:t>
                      </a:r>
                      <a:r>
                        <a:rPr lang="fr-FR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</a:t>
                      </a:r>
                      <a:r>
                        <a:rPr lang="fr-FR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3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4500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48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Dalot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6</a:t>
                      </a:r>
                      <a:r>
                        <a:rPr lang="ar-TN" sz="800"/>
                        <a:t>4</a:t>
                      </a:r>
                      <a:r>
                        <a:rPr lang="fr-FR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99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9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بطاقة تشخيص للشبكات العمومية بمنطقة المرسى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7158" y="928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المرسى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graphicFrame>
        <p:nvGraphicFramePr>
          <p:cNvPr id="6" name="Graphique 5"/>
          <p:cNvGraphicFramePr/>
          <p:nvPr/>
        </p:nvGraphicFramePr>
        <p:xfrm>
          <a:off x="285720" y="2428868"/>
          <a:ext cx="4071966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/>
          <p:cNvGraphicFramePr/>
          <p:nvPr/>
        </p:nvGraphicFramePr>
        <p:xfrm>
          <a:off x="4500562" y="2285992"/>
          <a:ext cx="4286280" cy="346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357686" y="2143116"/>
          <a:ext cx="428624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85720" y="2214554"/>
          <a:ext cx="3886200" cy="265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المرسى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54032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00CC"/>
                </a:solidFill>
              </a:rPr>
              <a:t/>
            </a:r>
            <a:br>
              <a:rPr lang="fr-FR" sz="2800" b="1" dirty="0" smtClean="0">
                <a:solidFill>
                  <a:srgbClr val="0000CC"/>
                </a:solidFill>
              </a:rPr>
            </a:br>
            <a:r>
              <a:rPr lang="ar-TN" sz="2800" b="1" dirty="0" smtClean="0">
                <a:solidFill>
                  <a:srgbClr val="0000CC"/>
                </a:solidFill>
              </a:rPr>
              <a:t>منطقة الشاطئ</a:t>
            </a:r>
            <a:endParaRPr 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 t="5729"/>
          <a:stretch>
            <a:fillRect/>
          </a:stretch>
        </p:blipFill>
        <p:spPr bwMode="auto">
          <a:xfrm>
            <a:off x="372701" y="1142984"/>
            <a:ext cx="8398598" cy="502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214290"/>
            <a:ext cx="213360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250029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6" name="AutoShape 2"/>
          <p:cNvCxnSpPr>
            <a:cxnSpLocks noChangeShapeType="1"/>
          </p:cNvCxnSpPr>
          <p:nvPr/>
        </p:nvCxnSpPr>
        <p:spPr bwMode="auto">
          <a:xfrm rot="10800000" flipV="1">
            <a:off x="4214810" y="2428868"/>
            <a:ext cx="3071834" cy="265747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 rot="5400000">
            <a:off x="388122" y="2540782"/>
            <a:ext cx="1866901" cy="50006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4" y="1071545"/>
          <a:ext cx="8286809" cy="528641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685"/>
                <a:gridCol w="344066"/>
                <a:gridCol w="420469"/>
                <a:gridCol w="347142"/>
                <a:gridCol w="340477"/>
                <a:gridCol w="349193"/>
                <a:gridCol w="337399"/>
                <a:gridCol w="357910"/>
                <a:gridCol w="349193"/>
                <a:gridCol w="235873"/>
                <a:gridCol w="235873"/>
                <a:gridCol w="235873"/>
                <a:gridCol w="235873"/>
                <a:gridCol w="358424"/>
                <a:gridCol w="368679"/>
                <a:gridCol w="434312"/>
                <a:gridCol w="418417"/>
                <a:gridCol w="358936"/>
                <a:gridCol w="352269"/>
                <a:gridCol w="320992"/>
                <a:gridCol w="295354"/>
                <a:gridCol w="317401"/>
                <a:gridCol w="318940"/>
                <a:gridCol w="645059"/>
              </a:tblGrid>
              <a:tr h="211138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80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2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14676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 الرئيسبة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543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الخذر بن حسين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108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يربط نهج برج خديجة والخذر بن حسين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7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بيروت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7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بغداد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7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4455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4455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العراق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15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يربط نهج العراق بالمنجي سليم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2201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2201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10542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1467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63070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14022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الشاطىء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3" y="1643054"/>
          <a:ext cx="8215370" cy="485778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280"/>
                <a:gridCol w="339768"/>
                <a:gridCol w="360083"/>
                <a:gridCol w="360083"/>
                <a:gridCol w="466229"/>
                <a:gridCol w="397665"/>
                <a:gridCol w="359574"/>
                <a:gridCol w="289488"/>
                <a:gridCol w="432201"/>
                <a:gridCol w="431692"/>
                <a:gridCol w="360083"/>
                <a:gridCol w="503811"/>
                <a:gridCol w="504320"/>
                <a:gridCol w="431692"/>
                <a:gridCol w="432201"/>
                <a:gridCol w="289488"/>
                <a:gridCol w="503811"/>
                <a:gridCol w="431692"/>
                <a:gridCol w="1013209"/>
              </a:tblGrid>
              <a:tr h="301305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132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626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الخذر بن حسين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517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يربط نهج برج خديجة ونهج الخذر بن حسين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بيروت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بغداد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العراق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517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يربط نهج العراق بشارع المنجي سليم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65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2407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65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3165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260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2000م خ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5572م خ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9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 </a:t>
            </a:r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بمنطقة الشاطئ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معدات النظافة والطرقات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58" y="1643050"/>
          <a:ext cx="8429683" cy="4785772"/>
        </p:xfrm>
        <a:graphic>
          <a:graphicData uri="http://schemas.openxmlformats.org/drawingml/2006/table">
            <a:tbl>
              <a:tblPr rtl="1">
                <a:tableStyleId>{22838BEF-8BB2-4498-84A7-C5851F593DF1}</a:tableStyleId>
              </a:tblPr>
              <a:tblGrid>
                <a:gridCol w="1647338"/>
                <a:gridCol w="922335"/>
                <a:gridCol w="824029"/>
                <a:gridCol w="615132"/>
                <a:gridCol w="615132"/>
                <a:gridCol w="824029"/>
                <a:gridCol w="717050"/>
                <a:gridCol w="615132"/>
                <a:gridCol w="824753"/>
                <a:gridCol w="824753"/>
              </a:tblGrid>
              <a:tr h="156748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نوعية المعدات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تاريخ الإقتناء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المسافة المقطوعة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الحالة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مدة الإستغلال المتوقعة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كلفة الصيانة السنوية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التخصيص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61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جيدة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متوسطة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معطبة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1000"/>
                        <a:t>المصلحة 1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1000" dirty="0"/>
                        <a:t>المنطقة المغطاة 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209520-02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08/12/1999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316823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/>
                        <a:t>--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مناطق خضراء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7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213038-02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27/02/2007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232294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3 أ د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الوهاب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23220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215939-02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18/04/2013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38074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3 </a:t>
                      </a:r>
                      <a:r>
                        <a:rPr lang="ar-TN" sz="800" dirty="0" err="1"/>
                        <a:t>أ</a:t>
                      </a:r>
                      <a:r>
                        <a:rPr lang="ar-TN" sz="800" dirty="0"/>
                        <a:t> د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وسط المدينة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err="1"/>
                        <a:t>الفراحتة</a:t>
                      </a:r>
                      <a:r>
                        <a:rPr lang="ar-TN" sz="800" dirty="0"/>
                        <a:t> </a:t>
                      </a:r>
                      <a:r>
                        <a:rPr lang="ar-TN" sz="800" dirty="0" err="1"/>
                        <a:t>عويدان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7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215940-02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18/04/2013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44154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3 أ د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الحي الشرقي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5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216454-02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20/11/2013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41769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الشاطئ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برج خديجة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5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216455-02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20/11/2013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37052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/>
                        <a:t>x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سيدي سالم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الوهاب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5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217214-02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14/07/2014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30269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حشاد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المرسى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5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شاحنة ضاغطة 216283-02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2013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26588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كامل الطرقات الرئيسية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شاحنة قالبة 216984-02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2013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23574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12 سنة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كامل المنطقة البلدية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شاحنة تنوير عمومي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--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145126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/>
                        <a:t>x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كامل المنطقة البلدية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سيارة </a:t>
                      </a:r>
                      <a:r>
                        <a:rPr lang="fr-FR" sz="800"/>
                        <a:t>Isuzu</a:t>
                      </a:r>
                      <a:r>
                        <a:rPr lang="ar-TN" sz="800"/>
                        <a:t> 209610-02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--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--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4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كامل المنطقة البلدية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سيارة </a:t>
                      </a:r>
                      <a:r>
                        <a:rPr lang="ar-TN" sz="800" dirty="0" err="1" smtClean="0"/>
                        <a:t>سانق</a:t>
                      </a:r>
                      <a:r>
                        <a:rPr lang="ar-TN" sz="800" baseline="0" dirty="0" smtClean="0"/>
                        <a:t> </a:t>
                      </a:r>
                      <a:r>
                        <a:rPr lang="ar-TN" sz="800" baseline="0" dirty="0" err="1" smtClean="0"/>
                        <a:t>ي</a:t>
                      </a:r>
                      <a:r>
                        <a:rPr lang="ar-TN" sz="800" dirty="0" err="1" smtClean="0"/>
                        <a:t>ويق</a:t>
                      </a:r>
                      <a:r>
                        <a:rPr lang="ar-TN" sz="800" baseline="0" dirty="0" smtClean="0"/>
                        <a:t> </a:t>
                      </a:r>
                      <a:r>
                        <a:rPr lang="ar-TN" sz="800" dirty="0" smtClean="0"/>
                        <a:t>201745-02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2014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83043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كامل المنطقة البلدية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سيارة أموات 215992-02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1999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--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كامل المنطقة البلدية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سيارة </a:t>
                      </a:r>
                      <a:r>
                        <a:rPr lang="ar-TN" sz="800" dirty="0" err="1"/>
                        <a:t>بيجو</a:t>
                      </a:r>
                      <a:r>
                        <a:rPr lang="ar-TN" sz="800" dirty="0"/>
                        <a:t> 204812-02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1991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--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/>
                        <a:t>x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سيارة إدارية 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2018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20011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سنة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كامل المنطقة البلدية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كامل المنطقة البلدية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928662" y="1071546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TN" dirty="0" smtClean="0"/>
              <a:t>برنامج بلدي للتصرف في النفايات               نعم             لا×</a:t>
            </a:r>
            <a:endParaRPr lang="fr-FR" dirty="0" smtClean="0"/>
          </a:p>
          <a:p>
            <a:pPr algn="r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/>
        </p:nvGraphicFramePr>
        <p:xfrm>
          <a:off x="4786314" y="2000240"/>
          <a:ext cx="3752850" cy="2276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357158" y="2000240"/>
          <a:ext cx="4212167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ar-TN" b="1" dirty="0" smtClean="0">
                <a:solidFill>
                  <a:srgbClr val="7030A0"/>
                </a:solidFill>
              </a:rPr>
              <a:t> الطرقات بمنطقة الشاطئ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857752" y="1857364"/>
          <a:ext cx="407193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85720" y="1857364"/>
          <a:ext cx="4143404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التنوير </a:t>
            </a:r>
            <a:r>
              <a:rPr lang="ar-AE" sz="4000" b="1" dirty="0" err="1" smtClean="0">
                <a:solidFill>
                  <a:srgbClr val="7030A0"/>
                </a:solidFill>
              </a:rPr>
              <a:t>و</a:t>
            </a:r>
            <a:r>
              <a:rPr lang="ar-AE" sz="4000" b="1" dirty="0" smtClean="0">
                <a:solidFill>
                  <a:srgbClr val="7030A0"/>
                </a:solidFill>
              </a:rPr>
              <a:t> الربط بشبكة التطهير</a:t>
            </a:r>
            <a:r>
              <a:rPr lang="ar-TN" sz="4000" b="1" dirty="0" smtClean="0">
                <a:solidFill>
                  <a:srgbClr val="7030A0"/>
                </a:solidFill>
              </a:rPr>
              <a:t> بمنطقة الشاطئ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ar-TN" sz="2800" b="1" dirty="0" smtClean="0">
                <a:solidFill>
                  <a:srgbClr val="0000CC"/>
                </a:solidFill>
              </a:rPr>
              <a:t>منطقة برج خديجة</a:t>
            </a:r>
            <a:endParaRPr lang="fr-FR" sz="2800" dirty="0"/>
          </a:p>
        </p:txBody>
      </p:sp>
      <p:pic>
        <p:nvPicPr>
          <p:cNvPr id="5" name="Image 4"/>
          <p:cNvPicPr/>
          <p:nvPr/>
        </p:nvPicPr>
        <p:blipFill>
          <a:blip r:embed="rId2"/>
          <a:srcRect t="7103"/>
          <a:stretch>
            <a:fillRect/>
          </a:stretch>
        </p:blipFill>
        <p:spPr bwMode="auto">
          <a:xfrm>
            <a:off x="61912" y="1214422"/>
            <a:ext cx="9020175" cy="479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825" y="0"/>
            <a:ext cx="2543175" cy="151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3" name="AutoShape 1"/>
          <p:cNvCxnSpPr>
            <a:cxnSpLocks noChangeShapeType="1"/>
          </p:cNvCxnSpPr>
          <p:nvPr/>
        </p:nvCxnSpPr>
        <p:spPr bwMode="auto">
          <a:xfrm rot="10800000" flipV="1">
            <a:off x="5500696" y="1428736"/>
            <a:ext cx="2500329" cy="18716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8" name="Imag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5000636"/>
            <a:ext cx="178595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4" name="AutoShape 2"/>
          <p:cNvCxnSpPr>
            <a:cxnSpLocks noChangeShapeType="1"/>
          </p:cNvCxnSpPr>
          <p:nvPr/>
        </p:nvCxnSpPr>
        <p:spPr bwMode="auto">
          <a:xfrm rot="5400000" flipH="1" flipV="1">
            <a:off x="2071670" y="3857628"/>
            <a:ext cx="2000264" cy="28575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6" y="1142983"/>
          <a:ext cx="8429685" cy="500066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4026"/>
                <a:gridCol w="354193"/>
                <a:gridCol w="427745"/>
                <a:gridCol w="362018"/>
                <a:gridCol w="351584"/>
                <a:gridCol w="357843"/>
                <a:gridCol w="348454"/>
                <a:gridCol w="366191"/>
                <a:gridCol w="358888"/>
                <a:gridCol w="183095"/>
                <a:gridCol w="239954"/>
                <a:gridCol w="236302"/>
                <a:gridCol w="239954"/>
                <a:gridCol w="366712"/>
                <a:gridCol w="376101"/>
                <a:gridCol w="442350"/>
                <a:gridCol w="425657"/>
                <a:gridCol w="366712"/>
                <a:gridCol w="361496"/>
                <a:gridCol w="326546"/>
                <a:gridCol w="304116"/>
                <a:gridCol w="322895"/>
                <a:gridCol w="324460"/>
                <a:gridCol w="672393"/>
              </a:tblGrid>
              <a:tr h="222859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631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26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08574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الطرقات الرئيسبة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7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الإسكندرية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75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نهـج تـوزر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5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يربط بين السير والجامع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75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نهـج البصرة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75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نهـج الخرطوم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14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مركز الرمانة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5714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يربط بين الجامع وشاطئ برج خديجة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286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286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7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بمنطقة برج خديجة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5" y="1571616"/>
          <a:ext cx="8215369" cy="485778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166"/>
                <a:gridCol w="339641"/>
                <a:gridCol w="359949"/>
                <a:gridCol w="359949"/>
                <a:gridCol w="466055"/>
                <a:gridCol w="397519"/>
                <a:gridCol w="359441"/>
                <a:gridCol w="289380"/>
                <a:gridCol w="432041"/>
                <a:gridCol w="431533"/>
                <a:gridCol w="359949"/>
                <a:gridCol w="503624"/>
                <a:gridCol w="578762"/>
                <a:gridCol w="359949"/>
                <a:gridCol w="432041"/>
                <a:gridCol w="289380"/>
                <a:gridCol w="503624"/>
                <a:gridCol w="431533"/>
                <a:gridCol w="1012833"/>
              </a:tblGrid>
              <a:tr h="310103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668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6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لإسكندرية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توزر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يربط بين السير والجامع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النصرة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الخرطوم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مركز الرمانة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يربط بين الجامع وشاطىء برج خديجة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1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الرئيسية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1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مجموع الطرقات الفرعية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440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900" dirty="0"/>
                        <a:t>المجموع العام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TN" sz="3600" b="1" dirty="0" smtClean="0">
                <a:solidFill>
                  <a:srgbClr val="7030A0"/>
                </a:solidFill>
              </a:rPr>
              <a:t>بطاقة تشخيص للشبكات العمومية بمنطقة برج خديجة</a:t>
            </a:r>
            <a:endParaRPr lang="fr-FR" sz="36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86314" y="1928802"/>
          <a:ext cx="3752850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357158" y="1785926"/>
          <a:ext cx="4212167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برج خديجة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14876" y="2071678"/>
          <a:ext cx="38576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14282" y="2071678"/>
          <a:ext cx="4071966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التنوير </a:t>
            </a:r>
            <a:r>
              <a:rPr lang="ar-AE" sz="4000" b="1" dirty="0" err="1" smtClean="0">
                <a:solidFill>
                  <a:srgbClr val="7030A0"/>
                </a:solidFill>
              </a:rPr>
              <a:t>و</a:t>
            </a:r>
            <a:r>
              <a:rPr lang="ar-AE" sz="4000" b="1" dirty="0" smtClean="0">
                <a:solidFill>
                  <a:srgbClr val="7030A0"/>
                </a:solidFill>
              </a:rPr>
              <a:t> الربط بشبكة التطهير</a:t>
            </a:r>
            <a:r>
              <a:rPr lang="ar-TN" sz="4000" b="1" dirty="0" smtClean="0">
                <a:solidFill>
                  <a:srgbClr val="7030A0"/>
                </a:solidFill>
              </a:rPr>
              <a:t> بمنطقة برج خديجة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جملية لشبكة الطرقات بالبلدية حسب المناطق</a:t>
            </a: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5" y="1864134"/>
          <a:ext cx="8215371" cy="470813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44130"/>
                <a:gridCol w="340660"/>
                <a:gridCol w="402147"/>
                <a:gridCol w="384792"/>
                <a:gridCol w="385783"/>
                <a:gridCol w="351568"/>
                <a:gridCol w="423965"/>
                <a:gridCol w="423965"/>
                <a:gridCol w="423965"/>
                <a:gridCol w="423965"/>
                <a:gridCol w="422973"/>
                <a:gridCol w="423469"/>
                <a:gridCol w="423469"/>
                <a:gridCol w="423965"/>
                <a:gridCol w="351568"/>
                <a:gridCol w="355039"/>
                <a:gridCol w="425948"/>
                <a:gridCol w="351568"/>
                <a:gridCol w="351071"/>
                <a:gridCol w="351071"/>
                <a:gridCol w="88143"/>
                <a:gridCol w="342147"/>
              </a:tblGrid>
              <a:tr h="34533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المساحة حسب  الأرصفة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التعبيد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المناطق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637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/>
                        <a:t>(% )</a:t>
                      </a:r>
                      <a:r>
                        <a:rPr lang="ar-TN" sz="600"/>
                        <a:t>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مساحة خسب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مجاري المياه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الحواشي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3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Beton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Pavés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carelage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2780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18760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طرقـات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رئيسية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منطقة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سيدي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سالم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2100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5221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7861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5107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18112.5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36825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18112.5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3635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فرعية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915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1625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4100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4050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6150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6775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6615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3940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13915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3870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رئيسية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منطقة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المرسى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32910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7410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طرقات</a:t>
                      </a:r>
                      <a:endParaRPr lang="fr-FR" sz="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فرعية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رئيسية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منطقة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برج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خديجة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80410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فرعية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7398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9378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4540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9400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5490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رئيسية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منطقة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وسط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المدينة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4350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فرعية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7927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9740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4248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3679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رئيسية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منطقة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حشاد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و الهنشير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26376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2693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طرقات</a:t>
                      </a:r>
                      <a:endParaRPr lang="fr-FR" sz="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فرعية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58" y="357166"/>
          <a:ext cx="8501129" cy="592935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69366"/>
                <a:gridCol w="361077"/>
                <a:gridCol w="427388"/>
                <a:gridCol w="405112"/>
                <a:gridCol w="402522"/>
                <a:gridCol w="367295"/>
                <a:gridCol w="440339"/>
                <a:gridCol w="440856"/>
                <a:gridCol w="440339"/>
                <a:gridCol w="440856"/>
                <a:gridCol w="440339"/>
                <a:gridCol w="440856"/>
                <a:gridCol w="440339"/>
                <a:gridCol w="440856"/>
                <a:gridCol w="367295"/>
                <a:gridCol w="366775"/>
                <a:gridCol w="367295"/>
                <a:gridCol w="367295"/>
                <a:gridCol w="367295"/>
                <a:gridCol w="440339"/>
                <a:gridCol w="367295"/>
              </a:tblGrid>
              <a:tr h="40765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المساحة حسب  الأرصفة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التعبيد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المناطق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/>
                        <a:t>(% )</a:t>
                      </a:r>
                      <a:r>
                        <a:rPr lang="ar-TN" sz="600"/>
                        <a:t>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مساحة خسب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مجاري المياه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الحواشي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Beton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Pavés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carelage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1679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642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6330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6573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2173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5600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9756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11750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3390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10566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1400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3680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طرقـات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رئيسية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منطقة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عويدان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788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8031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9110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5010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6420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19051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22345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1850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8271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16010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فرعية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2587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2876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2263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10352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12658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8010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14090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2450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19165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2820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9000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9425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17280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6145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رئيسية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منطقة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الوهاب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1850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1882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3384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3650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2776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5380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5190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15770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53930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12440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13440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فرعية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1685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20303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14240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1310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13115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5878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رئيسية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منطقة</a:t>
                      </a:r>
                      <a:endParaRPr lang="fr-FR" sz="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err="1"/>
                        <a:t>الفراحتة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32795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5860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طرقات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فرعية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10420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3480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طرقات</a:t>
                      </a:r>
                      <a:endParaRPr lang="fr-FR" sz="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رئيسية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منطقة</a:t>
                      </a:r>
                      <a:endParaRPr lang="fr-FR" sz="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الشاطئ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52650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10542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طرقات</a:t>
                      </a:r>
                      <a:endParaRPr lang="fr-FR" sz="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فرعية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2030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4302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5805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5920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11677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16000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11704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9964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8504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9964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26766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5035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6730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34481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7110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طرقات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رئيسية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منطقة الحي الشرقي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5817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723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4287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12453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15800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7480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17120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12660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17120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13407.5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18670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33685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1045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26910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1045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68262.5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17155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طرقات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 فرعية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ترتيب المناطق حسب </a:t>
            </a:r>
            <a:r>
              <a:rPr lang="ar-AE" sz="4000" b="1" dirty="0" smtClean="0">
                <a:solidFill>
                  <a:srgbClr val="7030A0"/>
                </a:solidFill>
              </a:rPr>
              <a:t>نسبة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التعبيد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1935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الرتبة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نسبة </a:t>
                      </a:r>
                      <a:r>
                        <a:rPr lang="ar-TN" sz="1600" dirty="0" smtClean="0"/>
                        <a:t>التعبيد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1" dirty="0">
                          <a:latin typeface="+mj-lt"/>
                        </a:rPr>
                        <a:t>طول الشبكة</a:t>
                      </a:r>
                      <a:endParaRPr lang="fr-FR" sz="16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المنطقة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1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%9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6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6590</a:t>
                      </a:r>
                      <a:endParaRPr lang="fr-FR" sz="12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latin typeface="+mj-lt"/>
                        </a:rPr>
                        <a:t> </a:t>
                      </a:r>
                      <a:r>
                        <a:rPr lang="ar-TN" sz="1200" b="1" dirty="0" smtClean="0">
                          <a:latin typeface="+mj-lt"/>
                        </a:rPr>
                        <a:t>منطقة وسط المدينة</a:t>
                      </a:r>
                      <a:r>
                        <a:rPr lang="fr-FR" sz="1200" b="1" dirty="0" smtClean="0">
                          <a:latin typeface="+mj-lt"/>
                        </a:rPr>
                        <a:t>                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2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74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  <a:ea typeface="Calibri"/>
                          <a:cs typeface="Arial"/>
                        </a:rPr>
                        <a:t>24265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الحي الشرقي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3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54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12 740</a:t>
                      </a:r>
                    </a:p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عويدان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4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51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  <a:ea typeface="Calibri"/>
                          <a:cs typeface="Arial"/>
                        </a:rPr>
                        <a:t>17350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سيدي سالم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5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%49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19 585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الوهاب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6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35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  <a:ea typeface="Calibri"/>
                          <a:cs typeface="+mn-cs"/>
                        </a:rPr>
                        <a:t>11280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المرسى</a:t>
                      </a:r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7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%30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10 500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الفراحتة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8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%28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9 150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حشاد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الهنشير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9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%15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14 022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الشاطئ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10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%5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17 930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برج خديجة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للبناءات البلدية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85720" y="2357430"/>
          <a:ext cx="8572561" cy="328614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93481"/>
                <a:gridCol w="594079"/>
                <a:gridCol w="508526"/>
                <a:gridCol w="509124"/>
                <a:gridCol w="508526"/>
                <a:gridCol w="902809"/>
                <a:gridCol w="669736"/>
                <a:gridCol w="717024"/>
                <a:gridCol w="594079"/>
                <a:gridCol w="508526"/>
                <a:gridCol w="593481"/>
                <a:gridCol w="682023"/>
                <a:gridCol w="682023"/>
                <a:gridCol w="509124"/>
              </a:tblGrid>
              <a:tr h="82510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حالة البناية أو المنشأة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سنة آخر عملية</a:t>
                      </a:r>
                      <a:endParaRPr lang="fr-FR" sz="11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تهيئة أو توسعة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b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تكلفة</a:t>
                      </a:r>
                      <a:endParaRPr lang="fr-FR" sz="1100" b="0" dirty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الصيانة</a:t>
                      </a:r>
                      <a:endParaRPr lang="fr-FR" sz="1100" b="0" dirty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(د)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إمكانية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التوسعة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المساحة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المغطاة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مساحة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الأرض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تاريخ الأحداث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مطابقة البناية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لمثال التهيئة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العمرانية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الموقع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ا</a:t>
                      </a:r>
                      <a:r>
                        <a:rPr lang="ar-TN" sz="1100" b="1" dirty="0">
                          <a:latin typeface="+mj-lt"/>
                        </a:rPr>
                        <a:t>لبناية</a:t>
                      </a:r>
                      <a:endParaRPr lang="fr-FR" sz="11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57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التجديد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التهيئة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التوسعة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الصيانة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حسنة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959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100"/>
                        <a:t>x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2004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5365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نعم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1050 </a:t>
                      </a: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م</a:t>
                      </a:r>
                      <a:r>
                        <a:rPr lang="ar-TN" sz="1100" baseline="30000"/>
                        <a:t>2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2700 م</a:t>
                      </a:r>
                      <a:r>
                        <a:rPr lang="ar-TN" sz="1100" baseline="30000"/>
                        <a:t>2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9 جانفي 1957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نعم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شارع الهادي شاكر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/>
                        <a:t>مقر البلدية</a:t>
                      </a:r>
                      <a:endParaRPr lang="fr-FR" sz="11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807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100" dirty="0"/>
                        <a:t>X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2015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--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لا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122 </a:t>
                      </a: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م</a:t>
                      </a:r>
                      <a:r>
                        <a:rPr lang="ar-TN" sz="1100" baseline="30000"/>
                        <a:t>2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122 م</a:t>
                      </a:r>
                      <a:r>
                        <a:rPr lang="ar-TN" sz="1100" baseline="30000"/>
                        <a:t>2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1سبتمبر2015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لا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الحي التجاري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 err="1"/>
                        <a:t>قباضة</a:t>
                      </a:r>
                      <a:r>
                        <a:rPr lang="ar-TN" sz="1100" b="0" dirty="0"/>
                        <a:t> بلدية</a:t>
                      </a:r>
                      <a:endParaRPr lang="fr-FR" sz="11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ترتيب المناطق حسب </a:t>
            </a:r>
            <a:r>
              <a:rPr lang="ar-AE" sz="4000" b="1" dirty="0" smtClean="0">
                <a:solidFill>
                  <a:srgbClr val="7030A0"/>
                </a:solidFill>
              </a:rPr>
              <a:t>نسبة</a:t>
            </a:r>
            <a:r>
              <a:rPr lang="ar-TN" sz="4000" b="1" dirty="0" smtClean="0">
                <a:solidFill>
                  <a:srgbClr val="7030A0"/>
                </a:solidFill>
              </a:rPr>
              <a:t> الربط بشبكة التطهير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729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الرتبة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نسبة </a:t>
                      </a:r>
                      <a:r>
                        <a:rPr lang="ar-TN" sz="1600" dirty="0" smtClean="0"/>
                        <a:t>الربط بالشبكة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طول الشبكة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400" b="1" dirty="0">
                          <a:latin typeface="+mj-lt"/>
                        </a:rPr>
                        <a:t>المنطقة</a:t>
                      </a:r>
                      <a:endParaRPr lang="fr-FR" sz="14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%88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2 620 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وسط المدينة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%72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15 100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الحي الشرقي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%68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12 453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الوهاب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%64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4280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حشاد </a:t>
                      </a:r>
                      <a:r>
                        <a:rPr lang="ar-TN" sz="1200" b="1" dirty="0" err="1" smtClean="0">
                          <a:latin typeface="+mj-lt"/>
                        </a:rPr>
                        <a:t>و</a:t>
                      </a:r>
                      <a:r>
                        <a:rPr lang="ar-TN" sz="1200" b="1" dirty="0" smtClean="0">
                          <a:latin typeface="+mj-lt"/>
                        </a:rPr>
                        <a:t> </a:t>
                      </a:r>
                      <a:r>
                        <a:rPr lang="ar-TN" sz="1200" b="1" dirty="0" err="1" smtClean="0">
                          <a:latin typeface="+mj-lt"/>
                        </a:rPr>
                        <a:t>الهنشير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%48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3 870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المرسى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6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dirty="0" smtClean="0">
                          <a:latin typeface="Calibri"/>
                          <a:ea typeface="Calibri"/>
                          <a:cs typeface="Arial"/>
                        </a:rPr>
                        <a:t>39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3940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عويدان</a:t>
                      </a: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7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dirty="0" smtClean="0">
                          <a:latin typeface="Calibri"/>
                          <a:ea typeface="Calibri"/>
                          <a:cs typeface="Arial"/>
                        </a:rPr>
                        <a:t>23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>
                          <a:latin typeface="+mn-lt"/>
                          <a:ea typeface="Calibri"/>
                          <a:cs typeface="Arial"/>
                        </a:rPr>
                        <a:t>3940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سيدي سالم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برج خديجة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الشاطئ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</a:t>
                      </a:r>
                      <a:r>
                        <a:rPr lang="ar-TN" sz="1200" b="1" dirty="0" err="1" smtClean="0">
                          <a:latin typeface="+mj-lt"/>
                        </a:rPr>
                        <a:t>الفراحتة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ترتيب المناطق حسب </a:t>
            </a:r>
            <a:r>
              <a:rPr lang="ar-AE" sz="4000" b="1" dirty="0" smtClean="0">
                <a:solidFill>
                  <a:srgbClr val="7030A0"/>
                </a:solidFill>
              </a:rPr>
              <a:t>نسبة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التنوير العمومي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969885" cy="417880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57400"/>
                <a:gridCol w="2057400"/>
                <a:gridCol w="1797685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الرتبة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نسبة </a:t>
                      </a:r>
                      <a:r>
                        <a:rPr lang="ar-T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التنوير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عدد نقاط التنوير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المنطقة</a:t>
                      </a:r>
                      <a:endParaRPr lang="fr-FR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%93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75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وسط المدينة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2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%78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000" b="1" dirty="0" smtClean="0">
                          <a:latin typeface="+mj-lt"/>
                          <a:cs typeface="Aharoni" pitchFamily="2" charset="-79"/>
                        </a:rPr>
                        <a:t>290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              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</a:rPr>
                        <a:t>منطقة الحي الشرقي</a:t>
                      </a:r>
                      <a:r>
                        <a:rPr lang="fr-FR" sz="1200" b="0" dirty="0" smtClean="0">
                          <a:latin typeface="+mj-lt"/>
                        </a:rPr>
                        <a:t>  </a:t>
                      </a:r>
                      <a:r>
                        <a:rPr lang="ar-TN" sz="1200" b="0" dirty="0" smtClean="0">
                          <a:latin typeface="+mj-lt"/>
                        </a:rPr>
                        <a:t>          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3</a:t>
                      </a:r>
                      <a:endParaRPr lang="fr-FR" sz="100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5</a:t>
                      </a:r>
                      <a:endParaRPr lang="fr-FR" sz="100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cs typeface="Aharoni" pitchFamily="2" charset="-79"/>
                        </a:rPr>
                        <a:t>188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smtClean="0">
                          <a:latin typeface="+mj-lt"/>
                        </a:rPr>
                        <a:t>منطقة الوهاب      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4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TN" sz="1000" dirty="0" smtClean="0">
                          <a:latin typeface="+mj-lt"/>
                        </a:rPr>
                        <a:t>                    </a:t>
                      </a:r>
                      <a:r>
                        <a:rPr lang="ar-TN" sz="1000" b="1" dirty="0" smtClean="0">
                          <a:latin typeface="+mj-lt"/>
                        </a:rPr>
                        <a:t> 126  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</a:rPr>
                        <a:t>منطقة </a:t>
                      </a:r>
                      <a:r>
                        <a:rPr lang="ar-TN" sz="1200" b="0" dirty="0" err="1" smtClean="0">
                          <a:latin typeface="+mj-lt"/>
                        </a:rPr>
                        <a:t>عويدان</a:t>
                      </a:r>
                      <a:r>
                        <a:rPr lang="ar-TN" sz="1200" b="0" dirty="0" smtClean="0">
                          <a:latin typeface="+mj-lt"/>
                        </a:rPr>
                        <a:t>                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5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%70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000" b="1" dirty="0" smtClean="0">
                          <a:latin typeface="+mj-lt"/>
                          <a:cs typeface="Aharoni" pitchFamily="2" charset="-79"/>
                        </a:rPr>
                        <a:t>99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               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منطقة المرسى  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6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62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88</a:t>
                      </a:r>
                      <a:r>
                        <a:rPr lang="ar-TN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 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             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حشاد </a:t>
                      </a:r>
                      <a:r>
                        <a:rPr lang="ar-TN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TN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الهنشير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7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57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145</a:t>
                      </a:r>
                      <a:r>
                        <a:rPr lang="ar-TN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 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الشاطئ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8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51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haroni" pitchFamily="2" charset="-79"/>
                        </a:rPr>
                        <a:t>154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منطقة سيدي سالم </a:t>
                      </a:r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9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41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104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برج خديجة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10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39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76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الفراحتة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3600" b="1" dirty="0" smtClean="0">
                <a:solidFill>
                  <a:srgbClr val="FF0066"/>
                </a:solidFill>
              </a:rPr>
              <a:t>حوصلة لأهم النقائص المتعلقة بالبنية الأساسية لمجمل المناطق</a:t>
            </a:r>
            <a:endParaRPr lang="fr-FR" sz="3600" b="1" dirty="0">
              <a:solidFill>
                <a:srgbClr val="FF0066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algn="r">
              <a:buNone/>
            </a:pPr>
            <a:r>
              <a:rPr lang="ar-TN" dirty="0" smtClean="0"/>
              <a:t> من خلال التشخيص الفنّي يمكن لنا ملاحظة أنّ بلدية الشابة تشكو نقصا في البنية الأساسية حيث أنّ:</a:t>
            </a:r>
            <a:br>
              <a:rPr lang="ar-TN" dirty="0" smtClean="0"/>
            </a:br>
            <a:r>
              <a:rPr lang="fr-FR" dirty="0" smtClean="0"/>
              <a:t>    		</a:t>
            </a:r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6072198" y="3143248"/>
          <a:ext cx="2824154" cy="3000396"/>
        </p:xfrm>
        <a:graphic>
          <a:graphicData uri="http://schemas.openxmlformats.org/drawingml/2006/table">
            <a:tbl>
              <a:tblPr/>
              <a:tblGrid>
                <a:gridCol w="2824154"/>
              </a:tblGrid>
              <a:tr h="30003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800" b="1" dirty="0" smtClean="0"/>
                        <a:t>نسبة التعبيد بلغت حوالي </a:t>
                      </a:r>
                      <a:endParaRPr lang="fr-FR" sz="1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/>
                        <a:t>%</a:t>
                      </a:r>
                      <a:r>
                        <a:rPr lang="ar-TN" sz="1800" b="1" dirty="0" smtClean="0"/>
                        <a:t>44</a:t>
                      </a:r>
                      <a:endParaRPr lang="fr-FR" sz="1800" b="1" dirty="0" smtClean="0"/>
                    </a:p>
                    <a:p>
                      <a:pPr algn="r"/>
                      <a:endParaRPr lang="fr-FR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Graphique 10"/>
          <p:cNvGraphicFramePr/>
          <p:nvPr/>
        </p:nvGraphicFramePr>
        <p:xfrm>
          <a:off x="6143636" y="3643314"/>
          <a:ext cx="2714644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3143240" y="3214686"/>
          <a:ext cx="2786082" cy="2857520"/>
        </p:xfrm>
        <a:graphic>
          <a:graphicData uri="http://schemas.openxmlformats.org/drawingml/2006/table">
            <a:tbl>
              <a:tblPr/>
              <a:tblGrid>
                <a:gridCol w="2786082"/>
              </a:tblGrid>
              <a:tr h="28575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نسبة التنوير حوالي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buNone/>
                      </a:pPr>
                      <a:r>
                        <a:rPr lang="fr-FR" b="1" dirty="0" smtClean="0"/>
                        <a:t>%</a:t>
                      </a: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>
                        <a:buNone/>
                      </a:pPr>
                      <a:endParaRPr lang="fr-FR" b="1" dirty="0" smtClean="0"/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 smtClean="0"/>
                    </a:p>
                    <a:p>
                      <a:pPr algn="r"/>
                      <a:endParaRPr lang="fr-FR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214282" y="3214686"/>
          <a:ext cx="3286116" cy="3214710"/>
        </p:xfrm>
        <a:graphic>
          <a:graphicData uri="http://schemas.openxmlformats.org/drawingml/2006/table">
            <a:tbl>
              <a:tblPr/>
              <a:tblGrid>
                <a:gridCol w="3286116"/>
              </a:tblGrid>
              <a:tr h="32147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نسبة الربط بشبكة التطهير حوالي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b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dirty="0" smtClean="0"/>
                        <a:t> </a:t>
                      </a:r>
                      <a:endParaRPr lang="fr-FR" sz="1800" b="1" dirty="0" smtClean="0"/>
                    </a:p>
                    <a:p>
                      <a:pPr algn="r"/>
                      <a:endParaRPr lang="fr-FR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Graphique 14"/>
          <p:cNvGraphicFramePr/>
          <p:nvPr/>
        </p:nvGraphicFramePr>
        <p:xfrm>
          <a:off x="428596" y="3786190"/>
          <a:ext cx="257176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aphique 15"/>
          <p:cNvGraphicFramePr/>
          <p:nvPr/>
        </p:nvGraphicFramePr>
        <p:xfrm>
          <a:off x="3571868" y="4071918"/>
          <a:ext cx="257176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ar-SA" sz="2400" b="1" dirty="0" smtClean="0">
                <a:solidFill>
                  <a:srgbClr val="FF0066"/>
                </a:solidFill>
              </a:rPr>
              <a:t>وأهم هذه النقائص يمكن حصرها حسب المناطق كما يلــــي</a:t>
            </a:r>
            <a:r>
              <a:rPr lang="ar-TN" sz="2400" b="1" dirty="0" smtClean="0">
                <a:solidFill>
                  <a:srgbClr val="FF0066"/>
                </a:solidFill>
              </a:rPr>
              <a:t>:</a:t>
            </a:r>
            <a:r>
              <a:rPr lang="ar-SA" sz="2400" b="1" dirty="0" smtClean="0">
                <a:solidFill>
                  <a:srgbClr val="FF0066"/>
                </a:solidFill>
              </a:rPr>
              <a:t> </a:t>
            </a:r>
            <a:endParaRPr lang="fr-FR" sz="2400" b="1" dirty="0" smtClean="0">
              <a:solidFill>
                <a:srgbClr val="FF0066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2" y="1357300"/>
          <a:ext cx="7858180" cy="5143534"/>
        </p:xfrm>
        <a:graphic>
          <a:graphicData uri="http://schemas.openxmlformats.org/drawingml/2006/table">
            <a:tbl>
              <a:tblPr rtl="1"/>
              <a:tblGrid>
                <a:gridCol w="2294953"/>
                <a:gridCol w="5563227"/>
              </a:tblGrid>
              <a:tr h="428626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ts val="0"/>
                        </a:spcAft>
                      </a:pPr>
                      <a:r>
                        <a:rPr lang="ar-SA" sz="1800" b="1" kern="12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المنطقــــــــــــة</a:t>
                      </a:r>
                      <a:endParaRPr lang="fr-FR" sz="1800" b="1" kern="12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9D9D9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800" b="1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أهــــــــــــــــم النقائـــــــــص</a:t>
                      </a:r>
                      <a:endParaRPr lang="fr-FR" sz="18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9D9D9"/>
                      </a:bgClr>
                    </a:pattFill>
                  </a:tcPr>
                </a:tc>
              </a:tr>
              <a:tr h="52387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منطقـــة وسط المدينــــــة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حالة بعض الطرقات رديئة وتستوجـــــب التدخل العاجــــل من حيـــث التعبيـــــــد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منطقــة الحي الشــــــرقي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المستعملـــــــــة والتنويـــــــر العمومـــــــــــي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منطقة حشاد </a:t>
                      </a:r>
                      <a:r>
                        <a:rPr lang="ar-SA" sz="1300" dirty="0" err="1">
                          <a:latin typeface="Calibri"/>
                          <a:ea typeface="Calibri"/>
                          <a:cs typeface="Arial"/>
                        </a:rPr>
                        <a:t>والهنشيــــــر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>
                          <a:latin typeface="Calibri"/>
                          <a:ea typeface="Calibri"/>
                          <a:cs typeface="Arial"/>
                        </a:rPr>
                        <a:t>تصريف المياه المستعملة، أغلب الطرقات تتطلب التدخل من حيث التعبيد والتنوير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منطقــــة سيدي سالــــــــم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>
                          <a:latin typeface="Calibri"/>
                          <a:ea typeface="Calibri"/>
                          <a:cs typeface="Arial"/>
                        </a:rPr>
                        <a:t>تصريف المياه المستعملة، إنارة عموميــــة وتعبيـــــد الطرقات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منطقــــة الوهــــــــــــــاب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>
                          <a:latin typeface="Calibri"/>
                          <a:ea typeface="Calibri"/>
                          <a:cs typeface="Arial"/>
                        </a:rPr>
                        <a:t>تصريف الميـــــاه المستعملــــــة، وميـــــــــــــــاه الأمطـــــــار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>
                          <a:latin typeface="Calibri"/>
                          <a:ea typeface="Calibri"/>
                          <a:cs typeface="Arial"/>
                        </a:rPr>
                        <a:t>نسبة كبيرة من الطرقات في حالة رديئة تتطلب التدخل العاجـــــل من حيث 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منطقــــة </a:t>
                      </a:r>
                      <a:r>
                        <a:rPr lang="ar-SA" sz="1300" dirty="0" err="1">
                          <a:latin typeface="Calibri"/>
                          <a:ea typeface="Calibri"/>
                          <a:cs typeface="Arial"/>
                        </a:rPr>
                        <a:t>عويـــــــــــــــدان</a:t>
                      </a: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>
                          <a:latin typeface="Calibri"/>
                          <a:ea typeface="Calibri"/>
                          <a:cs typeface="Arial"/>
                        </a:rPr>
                        <a:t>تصريف المياه المستعملة، الإنارة العمومية وتعبيد الطرقــــات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منطقـــة </a:t>
                      </a:r>
                      <a:r>
                        <a:rPr lang="ar-SA" sz="1300" dirty="0" err="1">
                          <a:latin typeface="Calibri"/>
                          <a:ea typeface="Calibri"/>
                          <a:cs typeface="Arial"/>
                        </a:rPr>
                        <a:t>الفراحتــــــــــــــة</a:t>
                      </a: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>
                          <a:latin typeface="Calibri"/>
                          <a:ea typeface="Calibri"/>
                          <a:cs typeface="Arial"/>
                        </a:rPr>
                        <a:t>تصريف المياه المستعملة، تعبيد الطرقات وتنوير عمومـــــــي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منطقـــة الشاطــــــــــــــئ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>
                          <a:latin typeface="Calibri"/>
                          <a:ea typeface="Calibri"/>
                          <a:cs typeface="Arial"/>
                        </a:rPr>
                        <a:t>تصريف المياه المستعملة، تعبيد الطرقات وتنوير عمومـــــــي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منطقــة برج خديجـــــــــة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>
                          <a:latin typeface="Calibri"/>
                          <a:ea typeface="Calibri"/>
                          <a:cs typeface="Arial"/>
                        </a:rPr>
                        <a:t> تصريف المياه المستعملة، تعبيد الطرقات وتنوير عمومــــــي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94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منطقــــة المرســــــــــــــى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 تصريف المياه المستعملة، تعبيــــــــــــد الطـــــــــــــــــــرقات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جرد وتشخيص أولي للمستودع البلدي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1600200"/>
            <a:ext cx="8643998" cy="4525963"/>
          </a:xfrm>
        </p:spPr>
        <p:txBody>
          <a:bodyPr>
            <a:normAutofit fontScale="70000" lnSpcReduction="20000"/>
          </a:bodyPr>
          <a:lstStyle/>
          <a:p>
            <a:pPr algn="r" rtl="1">
              <a:buNone/>
            </a:pPr>
            <a:endParaRPr lang="fr-FR" dirty="0" smtClean="0"/>
          </a:p>
          <a:p>
            <a:pPr algn="r" rtl="1"/>
            <a:r>
              <a:rPr lang="ar-TN" sz="29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معطيـــــــــات عـــامــــــــــة :</a:t>
            </a:r>
            <a:endParaRPr lang="fr-FR" sz="2900" b="1" u="sng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 rtl="1"/>
            <a:r>
              <a:rPr lang="ar-TN" b="1" dirty="0" smtClean="0"/>
              <a:t>الـمـــــــــــــوقـــــــــــــــــــــــــــع : </a:t>
            </a:r>
            <a:r>
              <a:rPr lang="ar-TN" dirty="0" smtClean="0"/>
              <a:t>بجانب مقر </a:t>
            </a:r>
            <a:r>
              <a:rPr lang="ar-TN" dirty="0" err="1" smtClean="0"/>
              <a:t>المعتمدية</a:t>
            </a:r>
            <a:endParaRPr lang="fr-FR" dirty="0" smtClean="0"/>
          </a:p>
          <a:p>
            <a:pPr algn="r" rtl="1"/>
            <a:r>
              <a:rPr lang="ar-TN" b="1" dirty="0" smtClean="0"/>
              <a:t>مطابقته لمثال التهيئة العمرانيـة : </a:t>
            </a:r>
            <a:r>
              <a:rPr lang="ar-TN" dirty="0" smtClean="0"/>
              <a:t>لا</a:t>
            </a:r>
            <a:endParaRPr lang="fr-FR" dirty="0" smtClean="0"/>
          </a:p>
          <a:p>
            <a:pPr algn="r" rtl="1"/>
            <a:r>
              <a:rPr lang="ar-TN" b="1" dirty="0" smtClean="0"/>
              <a:t>تـــاريــــــخ الإحــــــــــــــــــــداث : </a:t>
            </a:r>
            <a:r>
              <a:rPr lang="ar-TN" dirty="0" smtClean="0"/>
              <a:t>2016</a:t>
            </a:r>
            <a:endParaRPr lang="fr-FR" dirty="0" smtClean="0"/>
          </a:p>
          <a:p>
            <a:pPr algn="r" rtl="1"/>
            <a:r>
              <a:rPr lang="ar-TN" b="1" dirty="0" smtClean="0"/>
              <a:t>سنة آخر عملية تهيئة أو توسعة : </a:t>
            </a:r>
            <a:r>
              <a:rPr lang="ar-TN" dirty="0" smtClean="0"/>
              <a:t>2016</a:t>
            </a:r>
            <a:r>
              <a:rPr lang="ar-TN" b="1" dirty="0" smtClean="0"/>
              <a:t> </a:t>
            </a:r>
            <a:endParaRPr lang="fr-FR" dirty="0" smtClean="0"/>
          </a:p>
          <a:p>
            <a:pPr algn="r" rtl="1"/>
            <a:r>
              <a:rPr lang="ar-TN" b="1" dirty="0" smtClean="0"/>
              <a:t>مساحة الأرض : </a:t>
            </a:r>
            <a:r>
              <a:rPr lang="ar-TN" dirty="0" smtClean="0"/>
              <a:t>1513 م</a:t>
            </a:r>
            <a:r>
              <a:rPr lang="ar-TN" baseline="30000" dirty="0" smtClean="0"/>
              <a:t>2</a:t>
            </a:r>
            <a:r>
              <a:rPr lang="ar-TN" b="1" baseline="30000" dirty="0" smtClean="0"/>
              <a:t>    </a:t>
            </a:r>
            <a:r>
              <a:rPr lang="ar-TN" b="1" dirty="0" smtClean="0"/>
              <a:t>المساحة المغطاة : </a:t>
            </a:r>
            <a:r>
              <a:rPr lang="ar-TN" dirty="0" smtClean="0"/>
              <a:t>295 م</a:t>
            </a:r>
            <a:r>
              <a:rPr lang="ar-TN" baseline="30000" dirty="0" smtClean="0"/>
              <a:t>2</a:t>
            </a:r>
            <a:r>
              <a:rPr lang="ar-TN" b="1" baseline="30000" dirty="0" smtClean="0"/>
              <a:t>     </a:t>
            </a:r>
            <a:r>
              <a:rPr lang="ar-TN" b="1" dirty="0" smtClean="0"/>
              <a:t>المساحة المهيأة : </a:t>
            </a:r>
            <a:r>
              <a:rPr lang="ar-TN" dirty="0" smtClean="0"/>
              <a:t>295 م</a:t>
            </a:r>
            <a:r>
              <a:rPr lang="ar-TN" baseline="30000" dirty="0" smtClean="0"/>
              <a:t>2</a:t>
            </a:r>
            <a:r>
              <a:rPr lang="ar-TN" b="1" baseline="30000" dirty="0" smtClean="0"/>
              <a:t>  </a:t>
            </a:r>
            <a:endParaRPr lang="fr-FR" dirty="0" smtClean="0"/>
          </a:p>
          <a:p>
            <a:pPr algn="r" rtl="1"/>
            <a:r>
              <a:rPr lang="ar-TN" b="1" dirty="0" smtClean="0"/>
              <a:t>إمكــــانيـــة التـــوسعـــــــــــــــة : </a:t>
            </a:r>
            <a:r>
              <a:rPr lang="ar-TN" dirty="0" smtClean="0"/>
              <a:t>لا</a:t>
            </a:r>
            <a:endParaRPr lang="fr-FR" dirty="0" smtClean="0"/>
          </a:p>
          <a:p>
            <a:pPr algn="r" rtl="1"/>
            <a:r>
              <a:rPr lang="ar-TN" b="1" dirty="0" smtClean="0"/>
              <a:t>طاقة استيـــعــــــاب المعـــــدات : </a:t>
            </a:r>
            <a:r>
              <a:rPr lang="ar-TN" dirty="0" smtClean="0"/>
              <a:t>17 معدة</a:t>
            </a:r>
            <a:endParaRPr lang="fr-FR" dirty="0" smtClean="0"/>
          </a:p>
          <a:p>
            <a:pPr algn="r" rtl="1"/>
            <a:r>
              <a:rPr lang="ar-TN" b="1" dirty="0" smtClean="0"/>
              <a:t>متوسط الكلفة السنوية للصيانة : </a:t>
            </a:r>
            <a:r>
              <a:rPr lang="ar-TN" dirty="0" smtClean="0"/>
              <a:t>بناء حديث في طور </a:t>
            </a:r>
            <a:r>
              <a:rPr lang="ar-TN" dirty="0" err="1" smtClean="0"/>
              <a:t>الإستغلال</a:t>
            </a:r>
            <a:endParaRPr lang="fr-FR" dirty="0" smtClean="0"/>
          </a:p>
          <a:p>
            <a:pPr algn="r" rtl="1"/>
            <a:r>
              <a:rPr lang="ar-TN" b="1" dirty="0" smtClean="0"/>
              <a:t>النــــفــــــاذ إلى المسـتـــــــودع : </a:t>
            </a:r>
            <a:r>
              <a:rPr lang="ar-TN" dirty="0" smtClean="0"/>
              <a:t>سهل</a:t>
            </a:r>
            <a:endParaRPr lang="fr-FR" dirty="0" smtClean="0"/>
          </a:p>
          <a:p>
            <a:pPr algn="r">
              <a:buNone/>
            </a:pPr>
            <a:r>
              <a:rPr lang="ar-TN" b="1" dirty="0" smtClean="0"/>
              <a:t>وصف حالة البناية :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643042" y="5643578"/>
          <a:ext cx="5849620" cy="560832"/>
        </p:xfrm>
        <a:graphic>
          <a:graphicData uri="http://schemas.openxmlformats.org/drawingml/2006/table">
            <a:tbl>
              <a:tblPr rtl="1"/>
              <a:tblGrid>
                <a:gridCol w="1169670"/>
                <a:gridCol w="1169670"/>
                <a:gridCol w="1169670"/>
                <a:gridCol w="1170305"/>
                <a:gridCol w="1170305"/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 dirty="0">
                          <a:latin typeface="Calibri"/>
                          <a:ea typeface="Calibri"/>
                          <a:cs typeface="Arial"/>
                        </a:rPr>
                        <a:t>حسنة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>
                          <a:latin typeface="Calibri"/>
                          <a:ea typeface="Calibri"/>
                          <a:cs typeface="Arial"/>
                        </a:rPr>
                        <a:t>تتطلب الصيانة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>
                          <a:latin typeface="Calibri"/>
                          <a:ea typeface="Calibri"/>
                          <a:cs typeface="Arial"/>
                        </a:rPr>
                        <a:t>تتطلب التوسعة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 dirty="0">
                          <a:latin typeface="Calibri"/>
                          <a:ea typeface="Calibri"/>
                          <a:cs typeface="Arial"/>
                        </a:rPr>
                        <a:t>تتطلب التهيئة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>
                          <a:latin typeface="Calibri"/>
                          <a:ea typeface="Calibri"/>
                          <a:cs typeface="Arial"/>
                        </a:rPr>
                        <a:t>تتطلب التجديد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ar-TN" sz="2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معطيات حول الربط بمختلف الشبكات :</a:t>
            </a:r>
            <a:r>
              <a:rPr lang="fr-FR" sz="2800" dirty="0" smtClean="0"/>
              <a:t/>
            </a:r>
            <a:br>
              <a:rPr lang="fr-FR" sz="2800" dirty="0" smtClean="0"/>
            </a:b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4876" y="1928803"/>
            <a:ext cx="4043362" cy="2928958"/>
          </a:xfrm>
        </p:spPr>
        <p:txBody>
          <a:bodyPr>
            <a:normAutofit/>
          </a:bodyPr>
          <a:lstStyle/>
          <a:p>
            <a:pPr algn="r" rtl="1"/>
            <a:r>
              <a:rPr lang="ar-TN" sz="2800" dirty="0" err="1" smtClean="0"/>
              <a:t>الإتــصــــــــــــــــــــالات</a:t>
            </a:r>
            <a:r>
              <a:rPr lang="ar-TN" sz="2800" dirty="0" smtClean="0"/>
              <a:t>                                     </a:t>
            </a:r>
            <a:endParaRPr lang="fr-FR" sz="2800" dirty="0" smtClean="0"/>
          </a:p>
          <a:p>
            <a:pPr algn="r" rtl="1"/>
            <a:r>
              <a:rPr lang="ar-TN" sz="2800" dirty="0" smtClean="0"/>
              <a:t>المـاء الصالـح للشــراب</a:t>
            </a:r>
            <a:endParaRPr lang="fr-FR" sz="2800" dirty="0" smtClean="0"/>
          </a:p>
          <a:p>
            <a:pPr algn="r" rtl="1"/>
            <a:r>
              <a:rPr lang="ar-TN" sz="2800" dirty="0" smtClean="0"/>
              <a:t>الكـــهـــــــــربــــــــــــاء</a:t>
            </a:r>
            <a:endParaRPr lang="fr-FR" sz="2800" dirty="0" smtClean="0"/>
          </a:p>
          <a:p>
            <a:pPr algn="r" rtl="1"/>
            <a:r>
              <a:rPr lang="ar-TN" sz="2800" dirty="0" smtClean="0"/>
              <a:t>تطهير المياه المستعملة</a:t>
            </a:r>
            <a:endParaRPr lang="fr-FR" sz="2800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4000496" y="2071679"/>
          <a:ext cx="540385" cy="2018435"/>
        </p:xfrm>
        <a:graphic>
          <a:graphicData uri="http://schemas.openxmlformats.org/drawingml/2006/table">
            <a:tbl>
              <a:tblPr rtl="1"/>
              <a:tblGrid>
                <a:gridCol w="540385"/>
              </a:tblGrid>
              <a:tr h="500964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+mn-lt"/>
                          <a:ea typeface="Calibri"/>
                          <a:cs typeface="Arial"/>
                        </a:rPr>
                        <a:t>x</a:t>
                      </a:r>
                    </a:p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372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+mn-lt"/>
                          <a:ea typeface="Calibri"/>
                          <a:cs typeface="Arial"/>
                        </a:rPr>
                        <a:t>x</a:t>
                      </a:r>
                    </a:p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08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8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2857488" y="2071677"/>
          <a:ext cx="549910" cy="2000265"/>
        </p:xfrm>
        <a:graphic>
          <a:graphicData uri="http://schemas.openxmlformats.org/drawingml/2006/table">
            <a:tbl>
              <a:tblPr rtl="1"/>
              <a:tblGrid>
                <a:gridCol w="549910"/>
              </a:tblGrid>
              <a:tr h="5030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65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197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391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3929058" y="171448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b="1" dirty="0" smtClean="0"/>
              <a:t>نعم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857488" y="164305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b="1" dirty="0" smtClean="0"/>
              <a:t>لا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5896</TotalTime>
  <Words>7162</Words>
  <Application>Microsoft Office PowerPoint</Application>
  <PresentationFormat>On-screen Show (4:3)</PresentationFormat>
  <Paragraphs>5291</Paragraphs>
  <Slides>73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Thème Office</vt:lpstr>
      <vt:lpstr>PowerPoint Presentation</vt:lpstr>
      <vt:lpstr>إعداد المخطط السنوي للاِستثمار لسنة 2019 حسب المقاربة التشاركية </vt:lpstr>
      <vt:lpstr>معطيات عامة عن البلدية </vt:lpstr>
      <vt:lpstr>بطاقة تشخيص المعدات الإعلامية </vt:lpstr>
      <vt:lpstr>بطاقة تشخيص التطبيقات و البرمجيات الإعلامية </vt:lpstr>
      <vt:lpstr>بطاقة تشخيص معدات النظافة والطرقات  </vt:lpstr>
      <vt:lpstr>بطاقة تشخيص للبناءات البلدية</vt:lpstr>
      <vt:lpstr>بطاقة جرد وتشخيص أولي للمستودع البلدي</vt:lpstr>
      <vt:lpstr>معطيات حول الربط بمختلف الشبكات : </vt:lpstr>
      <vt:lpstr>PowerPoint Presentation</vt:lpstr>
      <vt:lpstr>بطاقة تشخيص للمشاريع الاقتصادية </vt:lpstr>
      <vt:lpstr>بطاقة تشخيص التجهيزات العمومية المشتركة (ثقافة وشباب ورياضة وطفولة) </vt:lpstr>
      <vt:lpstr>بطاقة تشخيص للساحات الخضراء</vt:lpstr>
      <vt:lpstr>التقسيم الترابي للمنطقة البلدية</vt:lpstr>
      <vt:lpstr>تقسيم المناطق</vt:lpstr>
      <vt:lpstr>جرد و تشخيص البنية التحتية للمناطق </vt:lpstr>
      <vt:lpstr>PowerPoint Presentation</vt:lpstr>
      <vt:lpstr>بطاقة تشخيص لشبكة الطرقات  بحي وسط المدينة  </vt:lpstr>
      <vt:lpstr> بطاقة تشخيص للشبكات العمومية بحي وسط المدينة</vt:lpstr>
      <vt:lpstr>تعبيد الطرقات بحي وسط المدينة </vt:lpstr>
      <vt:lpstr>PowerPoint Presentation</vt:lpstr>
      <vt:lpstr>PowerPoint Presentation</vt:lpstr>
      <vt:lpstr>بطاقة تشخيص لشبكة الطرقات  بحي سيدي سالم  </vt:lpstr>
      <vt:lpstr> بطاقة تشخيص للشبكات العمومية بحي سيدي سالم</vt:lpstr>
      <vt:lpstr>الطرقات بحي سيدي سالم تعبيد </vt:lpstr>
      <vt:lpstr>PowerPoint Presentation</vt:lpstr>
      <vt:lpstr>بمنطقة حي الشرقي</vt:lpstr>
      <vt:lpstr>بطاقة تشخيص لشبكة الطرقات بالحي الشرقي</vt:lpstr>
      <vt:lpstr>بطاقة تشخيص للشبكات العمومية بالحي الشرقي </vt:lpstr>
      <vt:lpstr>الطرقات بالحي الشرقي تعبيد </vt:lpstr>
      <vt:lpstr>PowerPoint Presentation</vt:lpstr>
      <vt:lpstr>منطقة الوهاب</vt:lpstr>
      <vt:lpstr>بطاقة تشخيص لشبكة الطرقات بمنطقة الوهاب</vt:lpstr>
      <vt:lpstr>بطاقة تشخيص للشبكات العمومية بمنطقة الوهاب </vt:lpstr>
      <vt:lpstr> الطرقات بحي الوهاب تعبيد </vt:lpstr>
      <vt:lpstr>PowerPoint Presentation</vt:lpstr>
      <vt:lpstr>منطقة عويدان </vt:lpstr>
      <vt:lpstr>بطاقة تشخيص لشبكة الطرقات بمنطقة عويدان  </vt:lpstr>
      <vt:lpstr>بطاقة تشخيص للشبكات العمومية بمنطقة عويدان</vt:lpstr>
      <vt:lpstr> الطرقات بمنطقة عويدان تعبيد </vt:lpstr>
      <vt:lpstr>PowerPoint Presentation</vt:lpstr>
      <vt:lpstr>منطقة الفراحتة</vt:lpstr>
      <vt:lpstr>بطاقة تشخيص لشبكة الطرقات  بمنطقة الفراحتة </vt:lpstr>
      <vt:lpstr>  بطاقة تشخيص للشبكات العمومية بمنطقة الفراحتة</vt:lpstr>
      <vt:lpstr>الطرقات بمنطقة الفراحتة تعبيد </vt:lpstr>
      <vt:lpstr>PowerPoint Presentation</vt:lpstr>
      <vt:lpstr>  حي حشاد و الهنشير    </vt:lpstr>
      <vt:lpstr>بطاقة تشخيص لشبكة الطرقات بحي حشاد و الهنشير  </vt:lpstr>
      <vt:lpstr>بطاقة تشخيص للشبكات العمومية بحي حشاد والهنشير</vt:lpstr>
      <vt:lpstr>الطرقات بحي حشاد والهنشير تعبيد </vt:lpstr>
      <vt:lpstr>PowerPoint Presentation</vt:lpstr>
      <vt:lpstr>  منطقة المرسى  </vt:lpstr>
      <vt:lpstr> بطاقة تشخيص لشبكة الطرقات بمنطقة المرسى </vt:lpstr>
      <vt:lpstr>PowerPoint Presentation</vt:lpstr>
      <vt:lpstr>الطرقات بمنطقة المرسى تعبيد </vt:lpstr>
      <vt:lpstr>PowerPoint Presentation</vt:lpstr>
      <vt:lpstr> منطقة الشاطئ</vt:lpstr>
      <vt:lpstr>بطاقة تشخيص لشبكة الطرقات بمنطقة الشاطىء </vt:lpstr>
      <vt:lpstr> بطاقة تشخيص للشبكات العمومية بمنطقة الشاطئ</vt:lpstr>
      <vt:lpstr>تعبيد الطرقات بمنطقة الشاطئ </vt:lpstr>
      <vt:lpstr> التنوير و الربط بشبكة التطهير بمنطقة الشاطئ</vt:lpstr>
      <vt:lpstr>منطقة برج خديجة</vt:lpstr>
      <vt:lpstr>بطاقة تشخيص لشبكة الطرقات بمنطقة برج خديجة  </vt:lpstr>
      <vt:lpstr>بطاقة تشخيص للشبكات العمومية بمنطقة برج خديجة</vt:lpstr>
      <vt:lpstr>الطرقات بمنطقة برج خديجة تعبيد </vt:lpstr>
      <vt:lpstr> التنوير و الربط بشبكة التطهير بمنطقة برج خديجة</vt:lpstr>
      <vt:lpstr>بطاقة تشخيص جملية لشبكة الطرقات بالبلدية حسب المناطق</vt:lpstr>
      <vt:lpstr>PowerPoint Presentation</vt:lpstr>
      <vt:lpstr>ترتيب المناطق حسب نسبة التعبيد</vt:lpstr>
      <vt:lpstr>ترتيب المناطق حسب نسبة الربط بشبكة التطهير</vt:lpstr>
      <vt:lpstr>ترتيب المناطق حسب نسبة التنوير العمومي</vt:lpstr>
      <vt:lpstr>حوصلة لأهم النقائص المتعلقة بالبنية الأساسية لمجمل المناطق</vt:lpstr>
      <vt:lpstr>وأهم هذه النقائص يمكن حصرها حسب المناطق كما يلــــي: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win7</dc:creator>
  <cp:lastModifiedBy>dell</cp:lastModifiedBy>
  <cp:revision>367</cp:revision>
  <dcterms:created xsi:type="dcterms:W3CDTF">2016-11-17T18:55:29Z</dcterms:created>
  <dcterms:modified xsi:type="dcterms:W3CDTF">2021-05-30T19:13:17Z</dcterms:modified>
</cp:coreProperties>
</file>